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0">
  <p:sldMasterIdLst>
    <p:sldMasterId id="2147483648" r:id="rId1"/>
  </p:sldMasterIdLst>
  <p:notesMasterIdLst>
    <p:notesMasterId r:id="rId87"/>
  </p:notesMasterIdLst>
  <p:sldIdLst>
    <p:sldId id="256" r:id="rId2"/>
    <p:sldId id="1004" r:id="rId3"/>
    <p:sldId id="1123" r:id="rId4"/>
    <p:sldId id="1402" r:id="rId5"/>
    <p:sldId id="1401" r:id="rId6"/>
    <p:sldId id="1403" r:id="rId7"/>
    <p:sldId id="1101" r:id="rId8"/>
    <p:sldId id="1404" r:id="rId9"/>
    <p:sldId id="1099" r:id="rId10"/>
    <p:sldId id="1376" r:id="rId11"/>
    <p:sldId id="1377" r:id="rId12"/>
    <p:sldId id="1399" r:id="rId13"/>
    <p:sldId id="1400" r:id="rId14"/>
    <p:sldId id="1255" r:id="rId15"/>
    <p:sldId id="1256" r:id="rId16"/>
    <p:sldId id="1257" r:id="rId17"/>
    <p:sldId id="1360" r:id="rId18"/>
    <p:sldId id="1361" r:id="rId19"/>
    <p:sldId id="1260" r:id="rId20"/>
    <p:sldId id="1261" r:id="rId21"/>
    <p:sldId id="1362" r:id="rId22"/>
    <p:sldId id="1263" r:id="rId23"/>
    <p:sldId id="1264" r:id="rId24"/>
    <p:sldId id="1318" r:id="rId25"/>
    <p:sldId id="1265" r:id="rId26"/>
    <p:sldId id="1020" r:id="rId27"/>
    <p:sldId id="1018" r:id="rId28"/>
    <p:sldId id="1019" r:id="rId29"/>
    <p:sldId id="1268" r:id="rId30"/>
    <p:sldId id="1024" r:id="rId31"/>
    <p:sldId id="1378" r:id="rId32"/>
    <p:sldId id="1397" r:id="rId33"/>
    <p:sldId id="1398" r:id="rId34"/>
    <p:sldId id="1348" r:id="rId35"/>
    <p:sldId id="1349" r:id="rId36"/>
    <p:sldId id="1342" r:id="rId37"/>
    <p:sldId id="1379" r:id="rId38"/>
    <p:sldId id="1380" r:id="rId39"/>
    <p:sldId id="1304" r:id="rId40"/>
    <p:sldId id="1381" r:id="rId41"/>
    <p:sldId id="1382" r:id="rId42"/>
    <p:sldId id="1383" r:id="rId43"/>
    <p:sldId id="1384" r:id="rId44"/>
    <p:sldId id="1385" r:id="rId45"/>
    <p:sldId id="1386" r:id="rId46"/>
    <p:sldId id="1387" r:id="rId47"/>
    <p:sldId id="1388" r:id="rId48"/>
    <p:sldId id="1040" r:id="rId49"/>
    <p:sldId id="1389" r:id="rId50"/>
    <p:sldId id="1390" r:id="rId51"/>
    <p:sldId id="1391" r:id="rId52"/>
    <p:sldId id="1392" r:id="rId53"/>
    <p:sldId id="1393" r:id="rId54"/>
    <p:sldId id="1394" r:id="rId55"/>
    <p:sldId id="1395" r:id="rId56"/>
    <p:sldId id="1396" r:id="rId57"/>
    <p:sldId id="1049" r:id="rId58"/>
    <p:sldId id="1050" r:id="rId59"/>
    <p:sldId id="1301" r:id="rId60"/>
    <p:sldId id="1052" r:id="rId61"/>
    <p:sldId id="1053" r:id="rId62"/>
    <p:sldId id="1054" r:id="rId63"/>
    <p:sldId id="1055" r:id="rId64"/>
    <p:sldId id="1199" r:id="rId65"/>
    <p:sldId id="1195" r:id="rId66"/>
    <p:sldId id="1244" r:id="rId67"/>
    <p:sldId id="1245" r:id="rId68"/>
    <p:sldId id="1057" r:id="rId69"/>
    <p:sldId id="1297" r:id="rId70"/>
    <p:sldId id="1060" r:id="rId71"/>
    <p:sldId id="1062" r:id="rId72"/>
    <p:sldId id="1363" r:id="rId73"/>
    <p:sldId id="1221" r:id="rId74"/>
    <p:sldId id="1074" r:id="rId75"/>
    <p:sldId id="1080" r:id="rId76"/>
    <p:sldId id="1079" r:id="rId77"/>
    <p:sldId id="1085" r:id="rId78"/>
    <p:sldId id="1291" r:id="rId79"/>
    <p:sldId id="1292" r:id="rId80"/>
    <p:sldId id="1293" r:id="rId81"/>
    <p:sldId id="1294" r:id="rId82"/>
    <p:sldId id="1295" r:id="rId83"/>
    <p:sldId id="1296" r:id="rId84"/>
    <p:sldId id="1242" r:id="rId85"/>
    <p:sldId id="1071" r:id="rId86"/>
  </p:sldIdLst>
  <p:sldSz cx="9144000" cy="6858000" type="screen4x3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預設章節" id="{EAB6EE37-ABE9-4133-BC20-0655678589F0}">
          <p14:sldIdLst>
            <p14:sldId id="256"/>
            <p14:sldId id="1004"/>
            <p14:sldId id="1123"/>
            <p14:sldId id="1402"/>
            <p14:sldId id="1401"/>
            <p14:sldId id="1403"/>
            <p14:sldId id="1101"/>
            <p14:sldId id="1404"/>
            <p14:sldId id="1099"/>
            <p14:sldId id="1376"/>
            <p14:sldId id="1377"/>
            <p14:sldId id="1399"/>
            <p14:sldId id="1400"/>
            <p14:sldId id="1255"/>
            <p14:sldId id="1256"/>
            <p14:sldId id="1257"/>
            <p14:sldId id="1360"/>
            <p14:sldId id="1361"/>
            <p14:sldId id="1260"/>
            <p14:sldId id="1261"/>
            <p14:sldId id="1362"/>
            <p14:sldId id="1263"/>
            <p14:sldId id="1264"/>
            <p14:sldId id="1318"/>
            <p14:sldId id="1265"/>
            <p14:sldId id="1020"/>
            <p14:sldId id="1018"/>
            <p14:sldId id="1019"/>
            <p14:sldId id="1268"/>
            <p14:sldId id="1024"/>
            <p14:sldId id="1378"/>
            <p14:sldId id="1397"/>
            <p14:sldId id="1398"/>
            <p14:sldId id="1348"/>
            <p14:sldId id="1349"/>
            <p14:sldId id="1342"/>
            <p14:sldId id="1379"/>
            <p14:sldId id="1380"/>
            <p14:sldId id="1304"/>
            <p14:sldId id="1381"/>
            <p14:sldId id="1382"/>
            <p14:sldId id="1383"/>
            <p14:sldId id="1384"/>
            <p14:sldId id="1385"/>
            <p14:sldId id="1386"/>
            <p14:sldId id="1387"/>
            <p14:sldId id="1388"/>
            <p14:sldId id="1040"/>
            <p14:sldId id="1389"/>
            <p14:sldId id="1390"/>
            <p14:sldId id="1391"/>
            <p14:sldId id="1392"/>
            <p14:sldId id="1393"/>
            <p14:sldId id="1394"/>
            <p14:sldId id="1395"/>
            <p14:sldId id="1396"/>
            <p14:sldId id="1049"/>
            <p14:sldId id="1050"/>
            <p14:sldId id="1301"/>
            <p14:sldId id="1052"/>
            <p14:sldId id="1053"/>
            <p14:sldId id="1054"/>
            <p14:sldId id="1055"/>
            <p14:sldId id="1199"/>
            <p14:sldId id="1195"/>
            <p14:sldId id="1244"/>
            <p14:sldId id="1245"/>
            <p14:sldId id="1057"/>
            <p14:sldId id="1297"/>
            <p14:sldId id="1060"/>
            <p14:sldId id="1062"/>
            <p14:sldId id="1363"/>
            <p14:sldId id="1221"/>
            <p14:sldId id="1074"/>
            <p14:sldId id="1080"/>
            <p14:sldId id="1079"/>
            <p14:sldId id="1085"/>
            <p14:sldId id="1291"/>
            <p14:sldId id="1292"/>
            <p14:sldId id="1293"/>
            <p14:sldId id="1294"/>
            <p14:sldId id="1295"/>
            <p14:sldId id="1296"/>
            <p14:sldId id="1242"/>
            <p14:sldId id="10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wlett-Packard Company" initials="HC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FF1FD"/>
    <a:srgbClr val="FFFF00"/>
    <a:srgbClr val="0000FF"/>
    <a:srgbClr val="4094D0"/>
    <a:srgbClr val="81B4D5"/>
    <a:srgbClr val="A7BFC9"/>
    <a:srgbClr val="26C0F6"/>
    <a:srgbClr val="09A8E1"/>
    <a:srgbClr val="00CC00"/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388" autoAdjust="0"/>
    <p:restoredTop sz="91014" autoAdjust="0"/>
  </p:normalViewPr>
  <p:slideViewPr>
    <p:cSldViewPr>
      <p:cViewPr>
        <p:scale>
          <a:sx n="90" d="100"/>
          <a:sy n="90" d="100"/>
        </p:scale>
        <p:origin x="-55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-446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&#21488;&#38651;\&#24180;&#22577;\2020&#26399;&#26411;&#22577;&#21578;\&#21488;&#38651;\2007-2020&#30332;&#38651;&#37327;&#33287;&#25490;&#25918;&#37327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F:\&#36890;&#38660;94-107&#24180;&#30332;&#38651;&#37327;&#21450;&#25490;&#25918;&#37327;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/>
          <a:lstStyle/>
          <a:p>
            <a:pPr>
              <a:defRPr sz="1400"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台中電廠各年度機組發電量</a:t>
            </a:r>
          </a:p>
        </c:rich>
      </c:tx>
    </c:title>
    <c:plotArea>
      <c:layout>
        <c:manualLayout>
          <c:layoutTarget val="inner"/>
          <c:xMode val="edge"/>
          <c:yMode val="edge"/>
          <c:x val="7.9002405949257171E-2"/>
          <c:y val="0.17628499562554681"/>
          <c:w val="0.89180137474384003"/>
          <c:h val="0.67711378574357861"/>
        </c:manualLayout>
      </c:layout>
      <c:barChart>
        <c:barDir val="col"/>
        <c:grouping val="clustered"/>
        <c:ser>
          <c:idx val="7"/>
          <c:order val="0"/>
          <c:tx>
            <c:strRef>
              <c:f>發電量!$A$27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發電量!$B$18:$K$18</c:f>
              <c:strCache>
                <c:ptCount val="10"/>
                <c:pt idx="0">
                  <c:v>P101</c:v>
                </c:pt>
                <c:pt idx="1">
                  <c:v>P201</c:v>
                </c:pt>
                <c:pt idx="2">
                  <c:v>P301</c:v>
                </c:pt>
                <c:pt idx="3">
                  <c:v>P401</c:v>
                </c:pt>
                <c:pt idx="4">
                  <c:v>P501</c:v>
                </c:pt>
                <c:pt idx="5">
                  <c:v>P601</c:v>
                </c:pt>
                <c:pt idx="6">
                  <c:v>P701</c:v>
                </c:pt>
                <c:pt idx="7">
                  <c:v>P801</c:v>
                </c:pt>
                <c:pt idx="8">
                  <c:v>P011</c:v>
                </c:pt>
                <c:pt idx="9">
                  <c:v>P021</c:v>
                </c:pt>
              </c:strCache>
            </c:strRef>
          </c:cat>
          <c:val>
            <c:numRef>
              <c:f>發電量!$B$27:$K$27</c:f>
              <c:numCache>
                <c:formatCode>0.000_ </c:formatCode>
                <c:ptCount val="10"/>
                <c:pt idx="0">
                  <c:v>4728.4800000000005</c:v>
                </c:pt>
                <c:pt idx="1">
                  <c:v>4348.1910000000016</c:v>
                </c:pt>
                <c:pt idx="2">
                  <c:v>4032.605</c:v>
                </c:pt>
                <c:pt idx="3">
                  <c:v>4727.652000000001</c:v>
                </c:pt>
                <c:pt idx="4">
                  <c:v>4160.8040000000001</c:v>
                </c:pt>
                <c:pt idx="5">
                  <c:v>4309.0290000000014</c:v>
                </c:pt>
                <c:pt idx="6">
                  <c:v>4745.1140000000005</c:v>
                </c:pt>
                <c:pt idx="7">
                  <c:v>4674.6020000000017</c:v>
                </c:pt>
                <c:pt idx="8">
                  <c:v>4074.069</c:v>
                </c:pt>
                <c:pt idx="9">
                  <c:v>4467.6900000000014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35-4C45-A1A3-CEA09E9CD84E}"/>
            </c:ext>
          </c:extLst>
        </c:ser>
        <c:ser>
          <c:idx val="8"/>
          <c:order val="1"/>
          <c:tx>
            <c:strRef>
              <c:f>發電量!$A$28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發電量!$B$18:$K$18</c:f>
              <c:strCache>
                <c:ptCount val="10"/>
                <c:pt idx="0">
                  <c:v>P101</c:v>
                </c:pt>
                <c:pt idx="1">
                  <c:v>P201</c:v>
                </c:pt>
                <c:pt idx="2">
                  <c:v>P301</c:v>
                </c:pt>
                <c:pt idx="3">
                  <c:v>P401</c:v>
                </c:pt>
                <c:pt idx="4">
                  <c:v>P501</c:v>
                </c:pt>
                <c:pt idx="5">
                  <c:v>P601</c:v>
                </c:pt>
                <c:pt idx="6">
                  <c:v>P701</c:v>
                </c:pt>
                <c:pt idx="7">
                  <c:v>P801</c:v>
                </c:pt>
                <c:pt idx="8">
                  <c:v>P011</c:v>
                </c:pt>
                <c:pt idx="9">
                  <c:v>P021</c:v>
                </c:pt>
              </c:strCache>
            </c:strRef>
          </c:cat>
          <c:val>
            <c:numRef>
              <c:f>發電量!$B$28:$K$28</c:f>
              <c:numCache>
                <c:formatCode>0.000_ </c:formatCode>
                <c:ptCount val="10"/>
                <c:pt idx="0">
                  <c:v>4599.585</c:v>
                </c:pt>
                <c:pt idx="1">
                  <c:v>4849.9000000000005</c:v>
                </c:pt>
                <c:pt idx="2">
                  <c:v>4297.5460000000003</c:v>
                </c:pt>
                <c:pt idx="3">
                  <c:v>4114.482</c:v>
                </c:pt>
                <c:pt idx="4">
                  <c:v>4705.6550000000016</c:v>
                </c:pt>
                <c:pt idx="5">
                  <c:v>4687.8660000000009</c:v>
                </c:pt>
                <c:pt idx="6">
                  <c:v>4367.7920000000004</c:v>
                </c:pt>
                <c:pt idx="7">
                  <c:v>4008.739</c:v>
                </c:pt>
                <c:pt idx="8">
                  <c:v>4592.4920000000002</c:v>
                </c:pt>
                <c:pt idx="9">
                  <c:v>4066.0940000000001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635-4C45-A1A3-CEA09E9CD84E}"/>
            </c:ext>
          </c:extLst>
        </c:ser>
        <c:ser>
          <c:idx val="9"/>
          <c:order val="2"/>
          <c:tx>
            <c:strRef>
              <c:f>發電量!$A$29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cat>
            <c:strRef>
              <c:f>發電量!$B$18:$K$18</c:f>
              <c:strCache>
                <c:ptCount val="10"/>
                <c:pt idx="0">
                  <c:v>P101</c:v>
                </c:pt>
                <c:pt idx="1">
                  <c:v>P201</c:v>
                </c:pt>
                <c:pt idx="2">
                  <c:v>P301</c:v>
                </c:pt>
                <c:pt idx="3">
                  <c:v>P401</c:v>
                </c:pt>
                <c:pt idx="4">
                  <c:v>P501</c:v>
                </c:pt>
                <c:pt idx="5">
                  <c:v>P601</c:v>
                </c:pt>
                <c:pt idx="6">
                  <c:v>P701</c:v>
                </c:pt>
                <c:pt idx="7">
                  <c:v>P801</c:v>
                </c:pt>
                <c:pt idx="8">
                  <c:v>P011</c:v>
                </c:pt>
                <c:pt idx="9">
                  <c:v>P021</c:v>
                </c:pt>
              </c:strCache>
            </c:strRef>
          </c:cat>
          <c:val>
            <c:numRef>
              <c:f>發電量!$B$29:$K$29</c:f>
              <c:numCache>
                <c:formatCode>0.000_ </c:formatCode>
                <c:ptCount val="10"/>
                <c:pt idx="0">
                  <c:v>2973.4029999999998</c:v>
                </c:pt>
                <c:pt idx="1">
                  <c:v>4618.4059999999999</c:v>
                </c:pt>
                <c:pt idx="2">
                  <c:v>4841.1760000000004</c:v>
                </c:pt>
                <c:pt idx="3">
                  <c:v>4866.8020000000006</c:v>
                </c:pt>
                <c:pt idx="4">
                  <c:v>4219.1170000000002</c:v>
                </c:pt>
                <c:pt idx="5">
                  <c:v>3996.5709999999999</c:v>
                </c:pt>
                <c:pt idx="6">
                  <c:v>4775.4210000000003</c:v>
                </c:pt>
                <c:pt idx="7">
                  <c:v>4722.0440000000008</c:v>
                </c:pt>
                <c:pt idx="8">
                  <c:v>4431.1750000000002</c:v>
                </c:pt>
                <c:pt idx="9">
                  <c:v>4714.4520000000002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635-4C45-A1A3-CEA09E9CD84E}"/>
            </c:ext>
          </c:extLst>
        </c:ser>
        <c:ser>
          <c:idx val="0"/>
          <c:order val="3"/>
          <c:tx>
            <c:strRef>
              <c:f>發電量!$A$30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發電量!$B$18:$K$18</c:f>
              <c:strCache>
                <c:ptCount val="10"/>
                <c:pt idx="0">
                  <c:v>P101</c:v>
                </c:pt>
                <c:pt idx="1">
                  <c:v>P201</c:v>
                </c:pt>
                <c:pt idx="2">
                  <c:v>P301</c:v>
                </c:pt>
                <c:pt idx="3">
                  <c:v>P401</c:v>
                </c:pt>
                <c:pt idx="4">
                  <c:v>P501</c:v>
                </c:pt>
                <c:pt idx="5">
                  <c:v>P601</c:v>
                </c:pt>
                <c:pt idx="6">
                  <c:v>P701</c:v>
                </c:pt>
                <c:pt idx="7">
                  <c:v>P801</c:v>
                </c:pt>
                <c:pt idx="8">
                  <c:v>P011</c:v>
                </c:pt>
                <c:pt idx="9">
                  <c:v>P021</c:v>
                </c:pt>
              </c:strCache>
            </c:strRef>
          </c:cat>
          <c:val>
            <c:numRef>
              <c:f>發電量!$B$30:$K$30</c:f>
              <c:numCache>
                <c:formatCode>0.000_ </c:formatCode>
                <c:ptCount val="10"/>
                <c:pt idx="0">
                  <c:v>3332.9510000000005</c:v>
                </c:pt>
                <c:pt idx="1">
                  <c:v>3070.9839999999999</c:v>
                </c:pt>
                <c:pt idx="2">
                  <c:v>4387.04</c:v>
                </c:pt>
                <c:pt idx="3">
                  <c:v>3884.5050000000001</c:v>
                </c:pt>
                <c:pt idx="4">
                  <c:v>4555.6280000000015</c:v>
                </c:pt>
                <c:pt idx="5">
                  <c:v>4469.3200000000006</c:v>
                </c:pt>
                <c:pt idx="6">
                  <c:v>3774.558</c:v>
                </c:pt>
                <c:pt idx="7">
                  <c:v>3604.64</c:v>
                </c:pt>
                <c:pt idx="8">
                  <c:v>4488.6620000000012</c:v>
                </c:pt>
                <c:pt idx="9">
                  <c:v>3678.7849999999994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635-4C45-A1A3-CEA09E9CD84E}"/>
            </c:ext>
          </c:extLst>
        </c:ser>
        <c:ser>
          <c:idx val="1"/>
          <c:order val="4"/>
          <c:tx>
            <c:strRef>
              <c:f>發電量!$A$31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發電量!$B$18:$K$18</c:f>
              <c:strCache>
                <c:ptCount val="10"/>
                <c:pt idx="0">
                  <c:v>P101</c:v>
                </c:pt>
                <c:pt idx="1">
                  <c:v>P201</c:v>
                </c:pt>
                <c:pt idx="2">
                  <c:v>P301</c:v>
                </c:pt>
                <c:pt idx="3">
                  <c:v>P401</c:v>
                </c:pt>
                <c:pt idx="4">
                  <c:v>P501</c:v>
                </c:pt>
                <c:pt idx="5">
                  <c:v>P601</c:v>
                </c:pt>
                <c:pt idx="6">
                  <c:v>P701</c:v>
                </c:pt>
                <c:pt idx="7">
                  <c:v>P801</c:v>
                </c:pt>
                <c:pt idx="8">
                  <c:v>P011</c:v>
                </c:pt>
                <c:pt idx="9">
                  <c:v>P021</c:v>
                </c:pt>
              </c:strCache>
            </c:strRef>
          </c:cat>
          <c:val>
            <c:numRef>
              <c:f>發電量!$B$31:$K$31</c:f>
              <c:numCache>
                <c:formatCode>0.000_ </c:formatCode>
                <c:ptCount val="10"/>
                <c:pt idx="0">
                  <c:v>3700.703</c:v>
                </c:pt>
                <c:pt idx="1">
                  <c:v>2837.9520000000002</c:v>
                </c:pt>
                <c:pt idx="2">
                  <c:v>1609.7719999999999</c:v>
                </c:pt>
                <c:pt idx="3">
                  <c:v>1326.2160000000001</c:v>
                </c:pt>
                <c:pt idx="4">
                  <c:v>3562.4</c:v>
                </c:pt>
                <c:pt idx="5">
                  <c:v>3590.5059999999999</c:v>
                </c:pt>
                <c:pt idx="6">
                  <c:v>3708.5810000000001</c:v>
                </c:pt>
                <c:pt idx="7">
                  <c:v>3817.2479999999996</c:v>
                </c:pt>
                <c:pt idx="8">
                  <c:v>3103.9580000000001</c:v>
                </c:pt>
                <c:pt idx="9">
                  <c:v>3506.9549999999999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635-4C45-A1A3-CEA09E9CD84E}"/>
            </c:ext>
          </c:extLst>
        </c:ser>
        <c:ser>
          <c:idx val="10"/>
          <c:order val="5"/>
          <c:tx>
            <c:strRef>
              <c:f>發電量!$A$32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1"/>
            </a:solidFill>
          </c:spPr>
          <c:cat>
            <c:strRef>
              <c:f>發電量!$B$18:$K$18</c:f>
              <c:strCache>
                <c:ptCount val="10"/>
                <c:pt idx="0">
                  <c:v>P101</c:v>
                </c:pt>
                <c:pt idx="1">
                  <c:v>P201</c:v>
                </c:pt>
                <c:pt idx="2">
                  <c:v>P301</c:v>
                </c:pt>
                <c:pt idx="3">
                  <c:v>P401</c:v>
                </c:pt>
                <c:pt idx="4">
                  <c:v>P501</c:v>
                </c:pt>
                <c:pt idx="5">
                  <c:v>P601</c:v>
                </c:pt>
                <c:pt idx="6">
                  <c:v>P701</c:v>
                </c:pt>
                <c:pt idx="7">
                  <c:v>P801</c:v>
                </c:pt>
                <c:pt idx="8">
                  <c:v>P011</c:v>
                </c:pt>
                <c:pt idx="9">
                  <c:v>P021</c:v>
                </c:pt>
              </c:strCache>
            </c:strRef>
          </c:cat>
          <c:val>
            <c:numRef>
              <c:f>發電量!$B$32:$K$32</c:f>
              <c:numCache>
                <c:formatCode>0.000_ </c:formatCode>
                <c:ptCount val="10"/>
                <c:pt idx="0">
                  <c:v>3150.0309999999999</c:v>
                </c:pt>
                <c:pt idx="1">
                  <c:v>1756.3529999999998</c:v>
                </c:pt>
                <c:pt idx="2">
                  <c:v>0</c:v>
                </c:pt>
                <c:pt idx="3">
                  <c:v>3430.7959999999998</c:v>
                </c:pt>
                <c:pt idx="4">
                  <c:v>3711.5070000000001</c:v>
                </c:pt>
                <c:pt idx="5">
                  <c:v>3212.625</c:v>
                </c:pt>
                <c:pt idx="6">
                  <c:v>3565.7510000000002</c:v>
                </c:pt>
                <c:pt idx="7">
                  <c:v>2983.2419999999997</c:v>
                </c:pt>
                <c:pt idx="8">
                  <c:v>3718.9209999999998</c:v>
                </c:pt>
                <c:pt idx="9">
                  <c:v>4000.498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35-4C45-A1A3-CEA09E9CD84E}"/>
            </c:ext>
          </c:extLst>
        </c:ser>
        <c:dLbls/>
        <c:axId val="67307392"/>
        <c:axId val="67308928"/>
      </c:barChart>
      <c:catAx>
        <c:axId val="67307392"/>
        <c:scaling>
          <c:orientation val="minMax"/>
        </c:scaling>
        <c:axPos val="b"/>
        <c:numFmt formatCode="General" sourceLinked="1"/>
        <c:majorTickMark val="in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67308928"/>
        <c:crosses val="autoZero"/>
        <c:auto val="1"/>
        <c:lblAlgn val="ctr"/>
        <c:lblOffset val="100"/>
      </c:catAx>
      <c:valAx>
        <c:axId val="67308928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zh-TW" altLang="en-US" sz="120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發電量</a:t>
                </a:r>
                <a:endParaRPr lang="en-US" altLang="zh-TW" sz="12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>
                  <a:defRPr/>
                </a:pPr>
                <a:r>
                  <a:rPr lang="en-US" altLang="zh-TW" sz="1200"/>
                  <a:t>(</a:t>
                </a:r>
                <a:r>
                  <a:rPr lang="zh-TW" altLang="en-US" sz="120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百萬度</a:t>
                </a:r>
                <a:r>
                  <a:rPr lang="en-US" altLang="zh-TW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/yr</a:t>
                </a:r>
                <a:r>
                  <a:rPr lang="en-US" altLang="zh-TW" sz="1200"/>
                  <a:t>)</a:t>
                </a:r>
                <a:endParaRPr lang="zh-TW" altLang="en-US" sz="1200"/>
              </a:p>
            </c:rich>
          </c:tx>
          <c:layout>
            <c:manualLayout>
              <c:xMode val="edge"/>
              <c:yMode val="edge"/>
              <c:x val="0"/>
              <c:y val="1.1610892388451447E-2"/>
            </c:manualLayout>
          </c:layout>
        </c:title>
        <c:numFmt formatCode="General" sourceLinked="0"/>
        <c:majorTickMark val="in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67307392"/>
        <c:crosses val="autoZero"/>
        <c:crossBetween val="between"/>
      </c:valAx>
      <c:spPr>
        <a:ln w="25400">
          <a:solidFill>
            <a:schemeClr val="tx1"/>
          </a:solidFill>
        </a:ln>
      </c:spPr>
    </c:plotArea>
    <c:legend>
      <c:legendPos val="t"/>
      <c:legendEntry>
        <c:idx val="5"/>
        <c:txPr>
          <a:bodyPr/>
          <a:lstStyle/>
          <a:p>
            <a:pPr>
              <a:defRPr sz="1100" baseline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pPr>
            <a:endParaRPr lang="zh-TW"/>
          </a:p>
        </c:txPr>
      </c:legendEntry>
      <c:layout>
        <c:manualLayout>
          <c:xMode val="edge"/>
          <c:yMode val="edge"/>
          <c:x val="8.7411452408039422E-2"/>
          <c:y val="0.17808149544970098"/>
          <c:w val="0.87887599544937611"/>
          <c:h val="0.13076002295646474"/>
        </c:manualLayout>
      </c:layout>
      <c:spPr>
        <a:noFill/>
      </c:spPr>
      <c:txPr>
        <a:bodyPr/>
        <a:lstStyle/>
        <a:p>
          <a:pPr>
            <a:defRPr sz="1100" baseline="0">
              <a:latin typeface="Times New Roman" pitchFamily="18" charset="0"/>
              <a:ea typeface="標楷體" pitchFamily="65" charset="-120"/>
              <a:cs typeface="Times New Roman" pitchFamily="18" charset="0"/>
            </a:defRPr>
          </a:pPr>
          <a:endParaRPr lang="zh-TW"/>
        </a:p>
      </c:txPr>
    </c:legend>
    <c:plotVisOnly val="1"/>
    <c:dispBlanksAs val="gap"/>
  </c:chart>
  <c:spPr>
    <a:ln>
      <a:noFill/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通霄電廠</a:t>
            </a:r>
            <a:r>
              <a:rPr lang="en-US" altLang="zh-TW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</a:t>
            </a:r>
            <a:r>
              <a:rPr lang="en-US" altLang="zh-TW" sz="1600" baseline="-25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單位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發電量之排放量</a:t>
            </a:r>
          </a:p>
        </c:rich>
      </c:tx>
      <c:layout>
        <c:manualLayout>
          <c:xMode val="edge"/>
          <c:yMode val="edge"/>
          <c:x val="0.23965"/>
          <c:y val="2.8222222222222221E-2"/>
        </c:manualLayout>
      </c:layout>
    </c:title>
    <c:plotArea>
      <c:layout>
        <c:manualLayout>
          <c:layoutTarget val="inner"/>
          <c:xMode val="edge"/>
          <c:yMode val="edge"/>
          <c:x val="0.15087728898752645"/>
          <c:y val="0.20151647710703036"/>
          <c:w val="0.77709218780084932"/>
          <c:h val="0.5945406824146986"/>
        </c:manualLayout>
      </c:layout>
      <c:barChart>
        <c:barDir val="col"/>
        <c:grouping val="clustered"/>
        <c:ser>
          <c:idx val="6"/>
          <c:order val="0"/>
          <c:tx>
            <c:strRef>
              <c:f>SO2單位發電之排放量!$A$3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SO2單位發電之排放量!$B$2:$G$2</c:f>
              <c:strCache>
                <c:ptCount val="6"/>
                <c:pt idx="0">
                  <c:v>1號機</c:v>
                </c:pt>
                <c:pt idx="1">
                  <c:v>2號機</c:v>
                </c:pt>
                <c:pt idx="2">
                  <c:v>3號機</c:v>
                </c:pt>
                <c:pt idx="3">
                  <c:v>4號機</c:v>
                </c:pt>
                <c:pt idx="4">
                  <c:v>5號機</c:v>
                </c:pt>
                <c:pt idx="5">
                  <c:v>6號機</c:v>
                </c:pt>
              </c:strCache>
            </c:strRef>
          </c:cat>
          <c:val>
            <c:numRef>
              <c:f>SO2單位發電之排放量!$B$3:$G$3</c:f>
              <c:numCache>
                <c:formatCode>General</c:formatCode>
                <c:ptCount val="6"/>
                <c:pt idx="0">
                  <c:v>0</c:v>
                </c:pt>
                <c:pt idx="1">
                  <c:v>0.10252440721669311</c:v>
                </c:pt>
                <c:pt idx="2">
                  <c:v>6.238906444478412E-2</c:v>
                </c:pt>
                <c:pt idx="3">
                  <c:v>0</c:v>
                </c:pt>
                <c:pt idx="4">
                  <c:v>0</c:v>
                </c:pt>
                <c:pt idx="5">
                  <c:v>0.3199991466689423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C3-46B7-9237-8295DD4233E7}"/>
            </c:ext>
          </c:extLst>
        </c:ser>
        <c:ser>
          <c:idx val="8"/>
          <c:order val="1"/>
          <c:tx>
            <c:strRef>
              <c:f>SO2單位發電之排放量!$A$5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SO2單位發電之排放量!$B$2:$G$2</c:f>
              <c:strCache>
                <c:ptCount val="6"/>
                <c:pt idx="0">
                  <c:v>1號機</c:v>
                </c:pt>
                <c:pt idx="1">
                  <c:v>2號機</c:v>
                </c:pt>
                <c:pt idx="2">
                  <c:v>3號機</c:v>
                </c:pt>
                <c:pt idx="3">
                  <c:v>4號機</c:v>
                </c:pt>
                <c:pt idx="4">
                  <c:v>5號機</c:v>
                </c:pt>
                <c:pt idx="5">
                  <c:v>6號機</c:v>
                </c:pt>
              </c:strCache>
            </c:strRef>
          </c:cat>
          <c:val>
            <c:numRef>
              <c:f>SO2單位發電之排放量!$B$5:$G$5</c:f>
              <c:numCache>
                <c:formatCode>General</c:formatCode>
                <c:ptCount val="6"/>
                <c:pt idx="0">
                  <c:v>0</c:v>
                </c:pt>
                <c:pt idx="1">
                  <c:v>0.14631273615790091</c:v>
                </c:pt>
                <c:pt idx="2">
                  <c:v>0</c:v>
                </c:pt>
                <c:pt idx="3">
                  <c:v>0</c:v>
                </c:pt>
                <c:pt idx="4">
                  <c:v>1.3982308185452957E-2</c:v>
                </c:pt>
                <c:pt idx="5">
                  <c:v>2.4339388432300001E-2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BC3-46B7-9237-8295DD4233E7}"/>
            </c:ext>
          </c:extLst>
        </c:ser>
        <c:ser>
          <c:idx val="9"/>
          <c:order val="2"/>
          <c:tx>
            <c:strRef>
              <c:f>SO2單位發電之排放量!$A$6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cat>
            <c:strRef>
              <c:f>SO2單位發電之排放量!$B$2:$G$2</c:f>
              <c:strCache>
                <c:ptCount val="6"/>
                <c:pt idx="0">
                  <c:v>1號機</c:v>
                </c:pt>
                <c:pt idx="1">
                  <c:v>2號機</c:v>
                </c:pt>
                <c:pt idx="2">
                  <c:v>3號機</c:v>
                </c:pt>
                <c:pt idx="3">
                  <c:v>4號機</c:v>
                </c:pt>
                <c:pt idx="4">
                  <c:v>5號機</c:v>
                </c:pt>
                <c:pt idx="5">
                  <c:v>6號機</c:v>
                </c:pt>
              </c:strCache>
            </c:strRef>
          </c:cat>
          <c:val>
            <c:numRef>
              <c:f>SO2單位發電之排放量!$B$6:$G$6</c:f>
              <c:numCache>
                <c:formatCode>General</c:formatCode>
                <c:ptCount val="6"/>
                <c:pt idx="0">
                  <c:v>2.9072640900554152E-2</c:v>
                </c:pt>
                <c:pt idx="1">
                  <c:v>8.5360162981004614E-2</c:v>
                </c:pt>
                <c:pt idx="2">
                  <c:v>2.5278633740403601E-2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BC3-46B7-9237-8295DD4233E7}"/>
            </c:ext>
          </c:extLst>
        </c:ser>
        <c:ser>
          <c:idx val="10"/>
          <c:order val="3"/>
          <c:tx>
            <c:strRef>
              <c:f>SO2單位發電之排放量!$A$7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cat>
            <c:strRef>
              <c:f>SO2單位發電之排放量!$B$2:$G$2</c:f>
              <c:strCache>
                <c:ptCount val="6"/>
                <c:pt idx="0">
                  <c:v>1號機</c:v>
                </c:pt>
                <c:pt idx="1">
                  <c:v>2號機</c:v>
                </c:pt>
                <c:pt idx="2">
                  <c:v>3號機</c:v>
                </c:pt>
                <c:pt idx="3">
                  <c:v>4號機</c:v>
                </c:pt>
                <c:pt idx="4">
                  <c:v>5號機</c:v>
                </c:pt>
                <c:pt idx="5">
                  <c:v>6號機</c:v>
                </c:pt>
              </c:strCache>
            </c:strRef>
          </c:cat>
          <c:val>
            <c:numRef>
              <c:f>SO2單位發電之排放量!$B$7:$G$7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0.42521969684336902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BC3-46B7-9237-8295DD4233E7}"/>
            </c:ext>
          </c:extLst>
        </c:ser>
        <c:ser>
          <c:idx val="0"/>
          <c:order val="4"/>
          <c:tx>
            <c:strRef>
              <c:f>SO2單位發電之排放量!$A$8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tx1"/>
            </a:solidFill>
          </c:spPr>
          <c:cat>
            <c:strRef>
              <c:f>SO2單位發電之排放量!$B$2:$G$2</c:f>
              <c:strCache>
                <c:ptCount val="6"/>
                <c:pt idx="0">
                  <c:v>1號機</c:v>
                </c:pt>
                <c:pt idx="1">
                  <c:v>2號機</c:v>
                </c:pt>
                <c:pt idx="2">
                  <c:v>3號機</c:v>
                </c:pt>
                <c:pt idx="3">
                  <c:v>4號機</c:v>
                </c:pt>
                <c:pt idx="4">
                  <c:v>5號機</c:v>
                </c:pt>
                <c:pt idx="5">
                  <c:v>6號機</c:v>
                </c:pt>
              </c:strCache>
            </c:strRef>
          </c:cat>
          <c:val>
            <c:numRef>
              <c:f>SO2單位發電之排放量!$B$8:$G$8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1.0009281333600248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BC3-46B7-9237-8295DD4233E7}"/>
            </c:ext>
          </c:extLst>
        </c:ser>
        <c:dLbls/>
        <c:axId val="68284416"/>
        <c:axId val="68286336"/>
      </c:barChart>
      <c:catAx>
        <c:axId val="682844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標楷體" panose="03000509000000000000" pitchFamily="65" charset="-120"/>
                    <a:ea typeface="標楷體" panose="03000509000000000000" pitchFamily="65" charset="-120"/>
                  </a:defRPr>
                </a:pPr>
                <a:r>
                  <a:rPr lang="zh-TW" altLang="zh-TW" sz="1800" b="1" i="0" baseline="0"/>
                  <a:t>機組</a:t>
                </a:r>
                <a:endParaRPr lang="zh-TW" altLang="zh-TW" sz="1200"/>
              </a:p>
            </c:rich>
          </c:tx>
          <c:layout>
            <c:manualLayout>
              <c:xMode val="edge"/>
              <c:yMode val="edge"/>
              <c:x val="0.49821360167816858"/>
              <c:y val="0.90216827063283755"/>
            </c:manualLayout>
          </c:layout>
        </c:title>
        <c:numFmt formatCode="General" sourceLinked="1"/>
        <c:majorTickMark val="in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pPr>
            <a:endParaRPr lang="zh-TW"/>
          </a:p>
        </c:txPr>
        <c:crossAx val="68286336"/>
        <c:crosses val="autoZero"/>
        <c:auto val="1"/>
        <c:lblAlgn val="ctr"/>
        <c:lblOffset val="100"/>
      </c:catAx>
      <c:valAx>
        <c:axId val="68286336"/>
        <c:scaling>
          <c:orientation val="minMax"/>
          <c:max val="5"/>
          <c:min val="0"/>
        </c:scaling>
        <c:axPos val="l"/>
        <c:title>
          <c:tx>
            <c:rich>
              <a:bodyPr rot="0" vert="horz"/>
              <a:lstStyle/>
              <a:p>
                <a:pPr>
                  <a:defRPr sz="1000"/>
                </a:pPr>
                <a:r>
                  <a:rPr lang="en-US" altLang="zh-TW" sz="12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altLang="zh-TW" sz="12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TW" altLang="en-US" sz="1200" b="1" baseline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單位發電量之</a:t>
                </a:r>
                <a:r>
                  <a:rPr lang="zh-TW" altLang="en-US" sz="120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排放量</a:t>
                </a:r>
                <a:r>
                  <a:rPr lang="en-US" altLang="zh-TW" sz="120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(mg/</a:t>
                </a:r>
                <a:r>
                  <a:rPr lang="zh-TW" altLang="en-US" sz="120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度</a:t>
                </a:r>
                <a:r>
                  <a:rPr lang="en-US" altLang="zh-TW" sz="120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  <a:endParaRPr lang="zh-TW" altLang="en-US" sz="120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9.759764884338348E-3"/>
              <c:y val="1.0783950617284067E-3"/>
            </c:manualLayout>
          </c:layout>
        </c:title>
        <c:numFmt formatCode="General" sourceLinked="1"/>
        <c:majorTickMark val="in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68284416"/>
        <c:crosses val="autoZero"/>
        <c:crossBetween val="between"/>
        <c:majorUnit val="1"/>
      </c:valAx>
      <c:spPr>
        <a:ln w="25400"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16063585767245311"/>
          <c:y val="0.20068561395333517"/>
          <c:w val="0.76478856209150425"/>
          <c:h val="9.2276388888888894E-2"/>
        </c:manualLayout>
      </c:layout>
      <c:txPr>
        <a:bodyPr/>
        <a:lstStyle/>
        <a:p>
          <a:pPr>
            <a:defRPr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</c:chart>
  <c:spPr>
    <a:solidFill>
      <a:sysClr val="window" lastClr="FFFFFF"/>
    </a:solidFill>
    <a:ln>
      <a:noFill/>
    </a:ln>
  </c:sp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0.87845</cdr:x>
      <cdr:y>0.91579</cdr:y>
    </cdr:from>
    <cdr:to>
      <cdr:x>0.99404</cdr:x>
      <cdr:y>0.9876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4632960" y="3192780"/>
          <a:ext cx="609599" cy="250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 altLang="zh-TW" sz="105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0.45994</cdr:x>
      <cdr:y>0.91803</cdr:y>
    </cdr:from>
    <cdr:to>
      <cdr:x>0.5605</cdr:x>
      <cdr:y>0.993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425700" y="3359150"/>
          <a:ext cx="530398" cy="274344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0.84089</cdr:x>
      <cdr:y>0.87254</cdr:y>
    </cdr:from>
    <cdr:to>
      <cdr:x>0.94907</cdr:x>
      <cdr:y>0.95708</cdr:y>
    </cdr:to>
    <cdr:sp macro="" textlink="">
      <cdr:nvSpPr>
        <cdr:cNvPr id="3" name="文字方塊 1"/>
        <cdr:cNvSpPr txBox="1"/>
      </cdr:nvSpPr>
      <cdr:spPr>
        <a:xfrm xmlns:a="http://schemas.openxmlformats.org/drawingml/2006/main">
          <a:off x="4434840" y="2827020"/>
          <a:ext cx="570555" cy="2739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zh-TW" altLang="en-US" sz="900" b="1">
            <a:latin typeface="標楷體" pitchFamily="65" charset="-120"/>
            <a:ea typeface="標楷體" pitchFamily="65" charset="-120"/>
          </a:endParaRPr>
        </a:p>
      </cdr:txBody>
    </cdr:sp>
  </cdr:relSizeAnchor>
  <cdr:relSizeAnchor xmlns:cdr="http://schemas.openxmlformats.org/drawingml/2006/chartDrawing">
    <cdr:from>
      <cdr:x>0.79038</cdr:x>
      <cdr:y>0.11333</cdr:y>
    </cdr:from>
    <cdr:to>
      <cdr:x>0.87502</cdr:x>
      <cdr:y>0.1857</cdr:y>
    </cdr:to>
    <cdr:sp macro="" textlink="">
      <cdr:nvSpPr>
        <cdr:cNvPr id="8" name="文字方塊 2"/>
        <cdr:cNvSpPr txBox="1"/>
      </cdr:nvSpPr>
      <cdr:spPr>
        <a:xfrm xmlns:a="http://schemas.openxmlformats.org/drawingml/2006/main">
          <a:off x="4837112" y="407987"/>
          <a:ext cx="518000" cy="2605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zh-TW" altLang="en-US" sz="120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506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2015"/>
            <a:ext cx="5680103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755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506" y="9720755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36C82E7-617B-4C70-B063-209513A8524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736398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3124917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85475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69914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547643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818125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11224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672416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281402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69388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67997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62524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4161537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192040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602848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913211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98858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441773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39637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>
                <a:solidFill>
                  <a:srgbClr val="000000"/>
                </a:solidFill>
              </a:rPr>
              <a:pPr/>
              <a:t>31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590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TW" dirty="0" smtClean="0"/>
              <a:t>OK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032970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TW" dirty="0" smtClean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53192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雨量圖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92423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https://www.rdec.taichung.gov.tw/media/321182/1070510-8-%E8%87%BA%E4%B8%AD%E5%B8%82%E7%A9%BA%E6%B1%A1%E6%B8%9B%E9%87%8F%E6%88%90%E6%9E%9C%E5%85%A8%E5%9C%8B%E7%AC%AC%E4%B8%80%E5%8F%8A%E7%A9%BA%E6%B1%A1%E5%95%8F%E9%A1%8C%E6%94%B9%E5%96%84%E7%AD%96%E7%95%A5%E5%B0%88%E6%A1%88%E5%A0%B1%E5%91%8A-%E7%92%B0%E4%BF%9D%E5%B1%80.pdf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458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58476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72104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921859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40842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36118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682315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299138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64882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9519649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3597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https://www.rdec.taichung.gov.tw/media/321182/1070510-8-%E8%87%BA%E4%B8%AD%E5%B8%82%E7%A9%BA%E6%B1%A1%E6%B8%9B%E9%87%8F%E6%88%90%E6%9E%9C%E5%85%A8%E5%9C%8B%E7%AC%AC%E4%B8%80%E5%8F%8A%E7%A9%BA%E6%B1%A1%E5%95%8F%E9%A1%8C%E6%94%B9%E5%96%84%E7%AD%96%E7%95%A5%E5%B0%88%E6%A1%88%E5%A0%B1%E5%91%8A-%E7%92%B0%E4%BF%9D%E5%B1%80.pdf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1157726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432012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42339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7250261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387599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247550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871950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085215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962045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7590640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1575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https://www.rdec.taichung.gov.tw/media/321182/1070510-8-%E8%87%BA%E4%B8%AD%E5%B8%82%E7%A9%BA%E6%B1%A1%E6%B8%9B%E9%87%8F%E6%88%90%E6%9E%9C%E5%85%A8%E5%9C%8B%E7%AC%AC%E4%B8%80%E5%8F%8A%E7%A9%BA%E6%B1%A1%E5%95%8F%E9%A1%8C%E6%94%B9%E5%96%84%E7%AD%96%E7%95%A5%E5%B0%88%E6%A1%88%E5%A0%B1%E5%91%8A-%E7%92%B0%E4%BF%9D%E5%B1%80.pdf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37891179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沒圖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9804558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735422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沒圖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970929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沒圖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317515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763308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>
            <a:extLst>
              <a:ext uri="{FF2B5EF4-FFF2-40B4-BE49-F238E27FC236}">
                <a16:creationId xmlns="" xmlns:a16="http://schemas.microsoft.com/office/drawing/2014/main" id="{D9EC6F99-B2B1-4B31-B350-A0E54C73C7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備忘稿版面配置區 2">
            <a:extLst>
              <a:ext uri="{FF2B5EF4-FFF2-40B4-BE49-F238E27FC236}">
                <a16:creationId xmlns="" xmlns:a16="http://schemas.microsoft.com/office/drawing/2014/main" id="{CC24FEF6-A160-4FF0-B2F2-B3B71FF22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OK</a:t>
            </a:r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5124" name="投影片編號版面配置區 3">
            <a:extLst>
              <a:ext uri="{FF2B5EF4-FFF2-40B4-BE49-F238E27FC236}">
                <a16:creationId xmlns="" xmlns:a16="http://schemas.microsoft.com/office/drawing/2014/main" id="{C3642550-E992-4497-A65A-985BBE5CF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69919" indent="-2961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84491" indent="-23689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58287" indent="-23689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132084" indent="-23689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605880" indent="-2368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079676" indent="-2368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553473" indent="-2368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027269" indent="-2368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93497BB-DEB3-4359-8317-BCFDBF49B1DF}" type="slidenum">
              <a:rPr lang="en-US" altLang="zh-TW"/>
              <a:pPr>
                <a:spcBef>
                  <a:spcPct val="0"/>
                </a:spcBef>
              </a:pPr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7916238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應是新的車輛，相較過去</a:t>
            </a:r>
            <a:r>
              <a:rPr kumimoji="1" lang="en-US" altLang="zh-TW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5</a:t>
            </a:r>
            <a:r>
              <a:rPr kumimoji="1" lang="zh-TW" altLang="en-US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年之車輛，能源效率較高，同樣油耗之車輛，行駛里程更遠，污染更少所致。除此之外，雖台中市車輛數在</a:t>
            </a:r>
            <a:r>
              <a:rPr kumimoji="1" lang="en-US" altLang="zh-TW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2018</a:t>
            </a:r>
            <a:r>
              <a:rPr kumimoji="1" lang="zh-TW" altLang="en-US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年比</a:t>
            </a:r>
            <a:r>
              <a:rPr kumimoji="1" lang="en-US" altLang="zh-TW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2017</a:t>
            </a:r>
            <a:r>
              <a:rPr kumimoji="1" lang="zh-TW" altLang="en-US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年增加，幸總售油量在</a:t>
            </a:r>
            <a:r>
              <a:rPr kumimoji="1" lang="en-US" altLang="zh-TW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2018</a:t>
            </a:r>
            <a:r>
              <a:rPr kumimoji="1" lang="zh-TW" altLang="en-US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年比</a:t>
            </a:r>
            <a:r>
              <a:rPr kumimoji="1" lang="en-US" altLang="zh-TW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2017</a:t>
            </a:r>
            <a:r>
              <a:rPr kumimoji="1" lang="zh-TW" altLang="en-US" sz="1200" kern="1200" dirty="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Times New Roman" pitchFamily="18" charset="0"/>
              </a:rPr>
              <a:t>年減少。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734933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7351908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5626420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6293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23359594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0229276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1310517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845961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237911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82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1797093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83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701572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7152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34497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C82E7-617B-4C70-B063-209513A85247}" type="slidenum">
              <a:rPr lang="en-US" altLang="zh-TW" smtClean="0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487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fld id="{4551B49D-EE56-440E-8514-B608958D23B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102708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B4AC3-09A8-4516-8C16-61C2CDAD69A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839988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49530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81C30-A927-4B8A-91A2-CF78F6E540F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1449348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35814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4EE4B-F845-47C7-A85C-A60218E469D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862431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4953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2F4FD-C27C-4317-A7D8-D8C9CE61363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8260397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581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581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3E0EC9-F0EA-4C7F-B3D4-CF2532E08A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6001607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197B3A-4244-4E0E-BDF2-3CD942DE483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988578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47012-F18A-44A5-A974-2D307231178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2236087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B565E-3CFB-43A9-911C-4E204266F7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26862118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4E006-0EEA-44D0-BF1C-804BCEA7F80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79234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C8094-E4EE-4B29-A420-58F848FFB4A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20955568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692CE0-F1C3-43F3-AD9D-B23405D0E8A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950108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2FFF8-BD5E-4E91-9319-9CC444FF9DA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091378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A499B-484F-45B1-970A-2E498ACDE10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89457355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12006005z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00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chemeClr val="bg1"/>
                </a:solidFill>
              </a:defRPr>
            </a:lvl1pPr>
          </a:lstStyle>
          <a:p>
            <a:fld id="{EC875DAE-B294-4C7C-AF4E-20BA876EB95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69" r:id="rId2"/>
    <p:sldLayoutId id="2147484670" r:id="rId3"/>
    <p:sldLayoutId id="2147484671" r:id="rId4"/>
    <p:sldLayoutId id="2147484672" r:id="rId5"/>
    <p:sldLayoutId id="2147484673" r:id="rId6"/>
    <p:sldLayoutId id="2147484674" r:id="rId7"/>
    <p:sldLayoutId id="2147484675" r:id="rId8"/>
    <p:sldLayoutId id="2147484676" r:id="rId9"/>
    <p:sldLayoutId id="2147484677" r:id="rId10"/>
    <p:sldLayoutId id="2147484678" r:id="rId11"/>
    <p:sldLayoutId id="2147484679" r:id="rId12"/>
    <p:sldLayoutId id="2147484680" r:id="rId13"/>
    <p:sldLayoutId id="2147484681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773832"/>
            <a:ext cx="7993062" cy="1143000"/>
          </a:xfrm>
        </p:spPr>
        <p:txBody>
          <a:bodyPr/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台中發電廠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環境空氣品質平行監測工作 </a:t>
            </a:r>
            <a:b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 </a:t>
            </a:r>
            <a:r>
              <a:rPr lang="zh-TW" altLang="en-US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zh-TW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年報</a:t>
            </a:r>
            <a:r>
              <a:rPr lang="zh-TW" altLang="en-US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報告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說明會簡報 </a:t>
            </a:r>
            <a:endParaRPr lang="zh-TW" alt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80" y="2925911"/>
            <a:ext cx="7777163" cy="3527425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執行單位      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國立中興大學</a:t>
            </a:r>
          </a:p>
          <a:p>
            <a:pPr algn="l" eaLnBrk="1" hangingPunct="1">
              <a:lnSpc>
                <a:spcPct val="90000"/>
              </a:lnSpc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計畫主持人  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莊秉潔　教授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lnSpc>
                <a:spcPct val="90000"/>
              </a:lnSpc>
            </a:pPr>
            <a:endParaRPr lang="zh-TW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lnSpc>
                <a:spcPct val="90000"/>
              </a:lnSpc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計畫執行人員  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lnSpc>
                <a:spcPct val="90000"/>
              </a:lnSpc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趙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曜、林輊閎、許哲維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47566" y="6218451"/>
            <a:ext cx="702990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105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資料來源：經濟部能源局  </a:t>
            </a:r>
            <a:r>
              <a:rPr lang="en-US" altLang="zh-TW" sz="1050" dirty="0">
                <a:solidFill>
                  <a:prstClr val="black"/>
                </a:solidFill>
              </a:rPr>
              <a:t>https://www.moeaboe.gov.tw/ecw/populace/content/wfrmStatistics.aspx?type=2&amp;menu_id=1300</a:t>
            </a:r>
            <a:endParaRPr lang="zh-TW" altLang="en-US" sz="1050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CE0-F1C3-43F3-AD9D-B23405D0E8AB}" type="slidenum">
              <a:rPr lang="en-US" altLang="zh-TW" smtClean="0"/>
              <a:pPr/>
              <a:t>10</a:t>
            </a:fld>
            <a:endParaRPr lang="en-US" altLang="zh-TW" dirty="0"/>
          </a:p>
        </p:txBody>
      </p:sp>
      <p:sp>
        <p:nvSpPr>
          <p:cNvPr id="4" name="文字方塊 3"/>
          <p:cNvSpPr txBox="1"/>
          <p:nvPr/>
        </p:nvSpPr>
        <p:spPr>
          <a:xfrm>
            <a:off x="1403648" y="82753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全</a:t>
            </a:r>
            <a:r>
              <a:rPr lang="zh-TW" altLang="en-US" b="1" dirty="0" smtClean="0">
                <a:latin typeface="+mj-ea"/>
                <a:ea typeface="+mj-ea"/>
              </a:rPr>
              <a:t>台發</a:t>
            </a:r>
            <a:r>
              <a:rPr lang="zh-TW" altLang="en-US" b="1" dirty="0">
                <a:latin typeface="+mj-ea"/>
                <a:ea typeface="+mj-ea"/>
              </a:rPr>
              <a:t>油量比較</a:t>
            </a:r>
            <a:r>
              <a:rPr lang="en-US" altLang="zh-TW" b="1" dirty="0">
                <a:latin typeface="+mj-ea"/>
                <a:ea typeface="+mj-ea"/>
              </a:rPr>
              <a:t>(</a:t>
            </a:r>
            <a:r>
              <a:rPr lang="zh-TW" altLang="en-US" b="1" dirty="0">
                <a:latin typeface="+mj-ea"/>
                <a:ea typeface="+mj-ea"/>
              </a:rPr>
              <a:t>與</a:t>
            </a:r>
            <a:r>
              <a:rPr lang="en-US" altLang="zh-TW" b="1" dirty="0" smtClean="0">
                <a:latin typeface="+mn-lt"/>
                <a:ea typeface="+mj-ea"/>
              </a:rPr>
              <a:t>2016</a:t>
            </a:r>
            <a:r>
              <a:rPr lang="zh-TW" altLang="en-US" b="1" dirty="0" smtClean="0">
                <a:latin typeface="+mj-ea"/>
                <a:ea typeface="+mj-ea"/>
              </a:rPr>
              <a:t>年</a:t>
            </a:r>
            <a:r>
              <a:rPr lang="zh-TW" altLang="en-US" b="1" dirty="0">
                <a:latin typeface="+mj-ea"/>
                <a:ea typeface="+mj-ea"/>
              </a:rPr>
              <a:t>比較</a:t>
            </a:r>
            <a:r>
              <a:rPr lang="en-US" altLang="zh-TW" b="1" dirty="0">
                <a:latin typeface="+mj-ea"/>
                <a:ea typeface="+mj-ea"/>
              </a:rPr>
              <a:t>)</a:t>
            </a:r>
            <a:endParaRPr lang="zh-TW" altLang="en-US" b="1" dirty="0">
              <a:latin typeface="+mj-ea"/>
              <a:ea typeface="+mj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8202651"/>
              </p:ext>
            </p:extLst>
          </p:nvPr>
        </p:nvGraphicFramePr>
        <p:xfrm>
          <a:off x="647566" y="764704"/>
          <a:ext cx="7776860" cy="270284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881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2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53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53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553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4555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TW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029" marR="36029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汽油發油量與比例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(%)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4555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effectLst/>
                        </a:rPr>
                        <a:t>年度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029" marR="36029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台中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公秉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彰化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公秉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南投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公秉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全台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公秉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9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2015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1359796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(96%)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525339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(96%)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276010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(95%)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10143782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(97%)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89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2016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1411617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546184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290773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10481095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89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2017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1392678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(99%)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536139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(98%)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284696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(98%)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10275465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(98%)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89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2018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1358238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(96%)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520929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(95%)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273200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(94%)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9999976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(95%)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89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2019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1366253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(97%)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526954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(96%)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275433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(95%)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10019891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(96%)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89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2020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1373170(97%)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530354(97%)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284365(98%)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10159967(97%)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0906634"/>
              </p:ext>
            </p:extLst>
          </p:nvPr>
        </p:nvGraphicFramePr>
        <p:xfrm>
          <a:off x="638438" y="3573016"/>
          <a:ext cx="7776860" cy="26212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972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34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53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53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553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82043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TW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029" marR="36029" marT="0" marB="0"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柴油發油量比例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(%)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043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effectLst/>
                        </a:rPr>
                        <a:t>年度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029" marR="3602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台中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公秉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彰化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公秉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南投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公秉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全台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公秉</a:t>
                      </a:r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31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2015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596572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(97%)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247191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(98%)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135091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(99%)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4380614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(98%)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31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2016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615220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251463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137,027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4472954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31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2017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615334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(100%)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253719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(101%)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134736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(98%)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4520011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(101%)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31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2018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624488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(102%)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256308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(102%)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135898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(99%)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4524119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(101%)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31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2019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633794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(103%)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266002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(106%)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138341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(101%)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4608357</a:t>
                      </a: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(103%)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31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2020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637234(103%)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272118(108%)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136042(99%)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4647995(104%)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483768" y="646585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latin typeface="+mn-ea"/>
                <a:ea typeface="+mn-ea"/>
              </a:rPr>
              <a:t>發油量比例</a:t>
            </a:r>
            <a:r>
              <a:rPr lang="en-US" altLang="zh-TW" sz="1800" dirty="0">
                <a:latin typeface="+mn-ea"/>
                <a:ea typeface="+mn-ea"/>
              </a:rPr>
              <a:t>=</a:t>
            </a:r>
            <a:r>
              <a:rPr lang="zh-TW" altLang="en-US" sz="1800" dirty="0">
                <a:latin typeface="+mn-ea"/>
                <a:ea typeface="+mn-ea"/>
              </a:rPr>
              <a:t>各</a:t>
            </a:r>
            <a:r>
              <a:rPr lang="zh-TW" altLang="en-US" sz="1800" dirty="0" smtClean="0">
                <a:latin typeface="+mn-ea"/>
                <a:ea typeface="+mn-ea"/>
              </a:rPr>
              <a:t>年發</a:t>
            </a:r>
            <a:r>
              <a:rPr lang="zh-TW" altLang="en-US" sz="1800" dirty="0">
                <a:latin typeface="+mn-ea"/>
                <a:ea typeface="+mn-ea"/>
              </a:rPr>
              <a:t>油量</a:t>
            </a:r>
            <a:r>
              <a:rPr lang="en-US" altLang="zh-TW" sz="1800" dirty="0">
                <a:latin typeface="+mn-ea"/>
                <a:ea typeface="+mn-ea"/>
              </a:rPr>
              <a:t>/</a:t>
            </a:r>
            <a:r>
              <a:rPr lang="en-US" altLang="zh-TW" sz="1800" dirty="0">
                <a:latin typeface="+mn-lt"/>
                <a:ea typeface="+mn-ea"/>
              </a:rPr>
              <a:t>2016</a:t>
            </a:r>
            <a:r>
              <a:rPr lang="zh-TW" altLang="en-US" sz="1800" dirty="0">
                <a:latin typeface="+mn-ea"/>
                <a:ea typeface="+mn-ea"/>
              </a:rPr>
              <a:t>年之發油量</a:t>
            </a:r>
          </a:p>
        </p:txBody>
      </p:sp>
    </p:spTree>
    <p:extLst>
      <p:ext uri="{BB962C8B-B14F-4D97-AF65-F5344CB8AC3E}">
        <p14:creationId xmlns:p14="http://schemas.microsoft.com/office/powerpoint/2010/main" xmlns="" val="136156539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CE0-F1C3-43F3-AD9D-B23405D0E8AB}" type="slidenum">
              <a:rPr lang="en-US" altLang="zh-TW" smtClean="0"/>
              <a:pPr/>
              <a:t>11</a:t>
            </a:fld>
            <a:endParaRPr lang="en-US" altLang="zh-TW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0793664"/>
              </p:ext>
            </p:extLst>
          </p:nvPr>
        </p:nvGraphicFramePr>
        <p:xfrm>
          <a:off x="883563" y="1461826"/>
          <a:ext cx="7776860" cy="316835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681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2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53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53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553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91790">
                <a:tc>
                  <a:txBody>
                    <a:bodyPr/>
                    <a:lstStyle/>
                    <a:p>
                      <a:pPr algn="r" fontAlgn="b"/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總計發油量與比例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(%)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1790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年度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029" marR="36029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台中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彰化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南投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全台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7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2015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1956369 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(97%)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772531 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(97%)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411101 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(96%)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14524397 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(97%)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7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2016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2026838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797647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427800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14954039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7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2017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2008321 (99%)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789858 (99%)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419432 (98%)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14795476 (99%)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7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2018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1982726 (98%)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777237 (97%)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409098 (96%)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14524095 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(97%)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7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2019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2000047 (99%)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792956 (99%)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413774 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(97%)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14628248 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(98%)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7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</a:rPr>
                        <a:t>2020</a:t>
                      </a:r>
                      <a:endParaRPr lang="zh-TW" alt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2010404(99%)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802472(100%)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420407(98%)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14807962(99%)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23529" y="260647"/>
            <a:ext cx="8336894" cy="158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+mn-ea"/>
                <a:ea typeface="+mn-ea"/>
              </a:rPr>
              <a:t>全</a:t>
            </a:r>
            <a:r>
              <a:rPr lang="zh-TW" altLang="en-US" b="1" dirty="0" smtClean="0">
                <a:latin typeface="+mn-ea"/>
                <a:ea typeface="+mn-ea"/>
              </a:rPr>
              <a:t>台發</a:t>
            </a:r>
            <a:r>
              <a:rPr lang="zh-TW" altLang="en-US" b="1" dirty="0">
                <a:latin typeface="+mn-ea"/>
                <a:ea typeface="+mn-ea"/>
              </a:rPr>
              <a:t>油量比較</a:t>
            </a:r>
            <a:r>
              <a:rPr lang="en-US" altLang="zh-TW" b="1" dirty="0">
                <a:latin typeface="+mn-ea"/>
                <a:ea typeface="+mn-ea"/>
              </a:rPr>
              <a:t>(</a:t>
            </a:r>
            <a:r>
              <a:rPr lang="zh-TW" altLang="en-US" b="1" dirty="0">
                <a:latin typeface="+mn-ea"/>
                <a:ea typeface="+mn-ea"/>
              </a:rPr>
              <a:t>與</a:t>
            </a:r>
            <a:r>
              <a:rPr lang="en-US" altLang="zh-TW" b="1" dirty="0">
                <a:latin typeface="+mn-ea"/>
                <a:ea typeface="+mn-ea"/>
              </a:rPr>
              <a:t>2016</a:t>
            </a:r>
            <a:r>
              <a:rPr lang="zh-TW" altLang="en-US" b="1" dirty="0">
                <a:latin typeface="+mn-ea"/>
                <a:ea typeface="+mn-ea"/>
              </a:rPr>
              <a:t>年比較</a:t>
            </a:r>
            <a:r>
              <a:rPr lang="en-US" altLang="zh-TW" b="1" dirty="0">
                <a:latin typeface="+mn-ea"/>
                <a:ea typeface="+mn-ea"/>
              </a:rPr>
              <a:t>)</a:t>
            </a:r>
            <a:endParaRPr lang="zh-TW" altLang="en-US" b="1" dirty="0">
              <a:latin typeface="+mn-ea"/>
              <a:ea typeface="+mn-ea"/>
            </a:endParaRPr>
          </a:p>
          <a:p>
            <a:pPr algn="ctr"/>
            <a:endParaRPr lang="zh-TW" altLang="en-US" b="1" dirty="0">
              <a:latin typeface="+mn-ea"/>
              <a:ea typeface="+mn-ea"/>
            </a:endParaRPr>
          </a:p>
          <a:p>
            <a:pPr algn="ctr"/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75656" y="4725144"/>
            <a:ext cx="702990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105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資料來源：經濟部能源局  </a:t>
            </a:r>
            <a:r>
              <a:rPr lang="en-US" altLang="zh-TW" sz="1050" dirty="0">
                <a:solidFill>
                  <a:prstClr val="black"/>
                </a:solidFill>
              </a:rPr>
              <a:t>https://www.moeaboe.gov.tw/ecw/populace/content/wfrmStatistics.aspx?type=2&amp;menu_id=1300</a:t>
            </a:r>
            <a:endParaRPr lang="zh-TW" altLang="en-US" sz="1050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6816377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文字方塊 5"/>
          <p:cNvSpPr txBox="1">
            <a:spLocks noChangeArrowheads="1"/>
          </p:cNvSpPr>
          <p:nvPr/>
        </p:nvSpPr>
        <p:spPr bwMode="auto">
          <a:xfrm>
            <a:off x="0" y="4747452"/>
            <a:ext cx="91440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註</a:t>
            </a:r>
            <a:r>
              <a:rPr lang="zh-TW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1400" dirty="0" smtClean="0">
                <a:ea typeface="標楷體" panose="03000509000000000000" pitchFamily="65" charset="-120"/>
              </a:rPr>
              <a:t>2003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ea typeface="標楷體" panose="03000509000000000000" pitchFamily="65" charset="-120"/>
              </a:rPr>
              <a:t>TEDS 6.0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en-US" altLang="zh-TW" sz="1400" dirty="0">
                <a:ea typeface="標楷體" panose="03000509000000000000" pitchFamily="65" charset="-120"/>
              </a:rPr>
              <a:t>2007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ea typeface="標楷體" panose="03000509000000000000" pitchFamily="65" charset="-120"/>
              </a:rPr>
              <a:t>TEDS 7.0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1400" dirty="0">
                <a:ea typeface="標楷體" panose="03000509000000000000" pitchFamily="65" charset="-120"/>
              </a:rPr>
              <a:t>2010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ea typeface="標楷體" panose="03000509000000000000" pitchFamily="65" charset="-120"/>
              </a:rPr>
              <a:t>TEDS 8.1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1400" dirty="0">
                <a:ea typeface="標楷體" panose="03000509000000000000" pitchFamily="65" charset="-120"/>
              </a:rPr>
              <a:t>2013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ea typeface="標楷體" panose="03000509000000000000" pitchFamily="65" charset="-120"/>
              </a:rPr>
              <a:t>TEDS 9.0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1400" dirty="0" smtClean="0">
                <a:latin typeface="+mj-lt"/>
                <a:ea typeface="標楷體" panose="03000509000000000000" pitchFamily="65" charset="-120"/>
              </a:rPr>
              <a:t>2016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 smtClean="0">
                <a:ea typeface="標楷體" panose="03000509000000000000" pitchFamily="65" charset="-120"/>
              </a:rPr>
              <a:t>TEDS10.0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1400" dirty="0">
                <a:ea typeface="標楷體" panose="03000509000000000000" pitchFamily="65" charset="-120"/>
              </a:rPr>
              <a:t>1997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六輕麥寮還未設廠，因此並無數值。</a:t>
            </a:r>
          </a:p>
          <a:p>
            <a:pPr eaLnBrk="1" hangingPunct="1"/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本圖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中部地區之範圍為苗栗縣、台中市、彰化縣、南投縣、雲林縣。</a:t>
            </a:r>
            <a:endParaRPr lang="en-US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本表數據已四捨五入制整數位。</a:t>
            </a:r>
            <a:endParaRPr lang="zh-TW" altLang="zh-TW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sz="1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" name="標題 1">
            <a:extLst>
              <a:ext uri="{FF2B5EF4-FFF2-40B4-BE49-F238E27FC236}">
                <a16:creationId xmlns="" xmlns:a16="http://schemas.microsoft.com/office/drawing/2014/main" id="{7425494E-856A-4730-8056-8B32FBE9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69" y="202232"/>
            <a:ext cx="7772400" cy="7651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TW" altLang="zh-TW" sz="2800" dirty="0">
                <a:solidFill>
                  <a:schemeClr val="tx1"/>
                </a:solidFill>
              </a:rPr>
              <a:t>中部地區</a:t>
            </a:r>
            <a:r>
              <a:rPr lang="en-US" altLang="zh-TW" sz="2800" dirty="0" err="1">
                <a:solidFill>
                  <a:schemeClr val="tx1"/>
                </a:solidFill>
              </a:rPr>
              <a:t>SO</a:t>
            </a:r>
            <a:r>
              <a:rPr lang="en-US" altLang="zh-TW" sz="2800" baseline="-25000" dirty="0" err="1">
                <a:solidFill>
                  <a:schemeClr val="tx1"/>
                </a:solidFill>
              </a:rPr>
              <a:t>x</a:t>
            </a:r>
            <a:r>
              <a:rPr lang="zh-TW" altLang="zh-TW" sz="2800" dirty="0">
                <a:solidFill>
                  <a:schemeClr val="tx1"/>
                </a:solidFill>
              </a:rPr>
              <a:t>固定污染源排放量及</a:t>
            </a:r>
            <a:r>
              <a:rPr lang="zh-TW" altLang="en-US" sz="2800" dirty="0">
                <a:solidFill>
                  <a:schemeClr val="tx1"/>
                </a:solidFill>
              </a:rPr>
              <a:t>佔</a:t>
            </a:r>
            <a:r>
              <a:rPr lang="zh-TW" altLang="zh-TW" sz="2800" dirty="0">
                <a:solidFill>
                  <a:schemeClr val="tx1"/>
                </a:solidFill>
              </a:rPr>
              <a:t>比</a:t>
            </a:r>
            <a:r>
              <a:rPr lang="zh-TW" altLang="en-US" sz="2800" dirty="0">
                <a:solidFill>
                  <a:schemeClr val="tx1"/>
                </a:solidFill>
              </a:rPr>
              <a:t>例圖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C8E9A1D2-4B2A-436E-9E95-A4B79A5E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12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47532"/>
            <a:ext cx="8931348" cy="35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02261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文字方塊 5"/>
          <p:cNvSpPr txBox="1">
            <a:spLocks noChangeArrowheads="1"/>
          </p:cNvSpPr>
          <p:nvPr/>
        </p:nvSpPr>
        <p:spPr bwMode="auto">
          <a:xfrm>
            <a:off x="0" y="4747452"/>
            <a:ext cx="91440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註</a:t>
            </a:r>
            <a:r>
              <a:rPr lang="zh-TW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1400" dirty="0" smtClean="0">
                <a:ea typeface="標楷體" panose="03000509000000000000" pitchFamily="65" charset="-120"/>
              </a:rPr>
              <a:t>2003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ea typeface="標楷體" panose="03000509000000000000" pitchFamily="65" charset="-120"/>
              </a:rPr>
              <a:t>TEDS 6.0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en-US" altLang="zh-TW" sz="1400" dirty="0">
                <a:ea typeface="標楷體" panose="03000509000000000000" pitchFamily="65" charset="-120"/>
              </a:rPr>
              <a:t>2007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ea typeface="標楷體" panose="03000509000000000000" pitchFamily="65" charset="-120"/>
              </a:rPr>
              <a:t>TEDS 7.0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1400" dirty="0">
                <a:ea typeface="標楷體" panose="03000509000000000000" pitchFamily="65" charset="-120"/>
              </a:rPr>
              <a:t>2010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ea typeface="標楷體" panose="03000509000000000000" pitchFamily="65" charset="-120"/>
              </a:rPr>
              <a:t>TEDS 8.1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1400" dirty="0">
                <a:ea typeface="標楷體" panose="03000509000000000000" pitchFamily="65" charset="-120"/>
              </a:rPr>
              <a:t>2013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ea typeface="標楷體" panose="03000509000000000000" pitchFamily="65" charset="-120"/>
              </a:rPr>
              <a:t>TEDS 9.0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1400" dirty="0" smtClean="0">
                <a:latin typeface="+mn-lt"/>
                <a:ea typeface="MS Gothic" pitchFamily="49" charset="-128"/>
              </a:rPr>
              <a:t> </a:t>
            </a:r>
            <a:r>
              <a:rPr lang="zh-TW" altLang="en-US" sz="1400" dirty="0" smtClean="0">
                <a:latin typeface="+mn-lt"/>
                <a:ea typeface="MS Gothic" pitchFamily="49" charset="-128"/>
              </a:rPr>
              <a:t> </a:t>
            </a:r>
            <a:r>
              <a:rPr lang="en-US" altLang="zh-TW" sz="1400" dirty="0" smtClean="0">
                <a:latin typeface="+mn-lt"/>
                <a:ea typeface="MS Gothic" pitchFamily="49" charset="-128"/>
              </a:rPr>
              <a:t>2016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為利用國內全國性排放清冊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dirty="0">
                <a:ea typeface="標楷體" panose="03000509000000000000" pitchFamily="65" charset="-120"/>
              </a:rPr>
              <a:t>TEDS </a:t>
            </a:r>
            <a:r>
              <a:rPr lang="en-US" altLang="zh-TW" sz="1400" dirty="0" smtClean="0">
                <a:ea typeface="標楷體" panose="03000509000000000000" pitchFamily="65" charset="-120"/>
              </a:rPr>
              <a:t>10.0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1400" dirty="0" smtClean="0">
                <a:ea typeface="標楷體" panose="03000509000000000000" pitchFamily="65" charset="-120"/>
              </a:rPr>
              <a:t>1997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六輕麥寮還未設廠，因此並無數值。</a:t>
            </a:r>
          </a:p>
          <a:p>
            <a:pPr eaLnBrk="1" hangingPunct="1"/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本圖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中部地區之範圍為苗栗縣、台中市、彰化縣、南投縣、雲林縣。</a:t>
            </a:r>
            <a:endParaRPr lang="en-US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本表數據已四捨五入制整數位。</a:t>
            </a:r>
            <a:endParaRPr lang="zh-TW" altLang="zh-TW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sz="1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C8E9A1D2-4B2A-436E-9E95-A4B79A5E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13</a:t>
            </a:fld>
            <a:endParaRPr lang="en-US" altLang="zh-TW"/>
          </a:p>
        </p:txBody>
      </p:sp>
      <p:sp>
        <p:nvSpPr>
          <p:cNvPr id="9" name="標題 1">
            <a:extLst>
              <a:ext uri="{FF2B5EF4-FFF2-40B4-BE49-F238E27FC236}">
                <a16:creationId xmlns="" xmlns:a16="http://schemas.microsoft.com/office/drawing/2014/main" id="{7425494E-856A-4730-8056-8B32FBE9CCA0}"/>
              </a:ext>
            </a:extLst>
          </p:cNvPr>
          <p:cNvSpPr txBox="1">
            <a:spLocks/>
          </p:cNvSpPr>
          <p:nvPr/>
        </p:nvSpPr>
        <p:spPr bwMode="auto">
          <a:xfrm>
            <a:off x="760040" y="215553"/>
            <a:ext cx="7772400" cy="7651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>
              <a:defRPr/>
            </a:pPr>
            <a:r>
              <a:rPr lang="zh-TW" altLang="zh-TW" sz="2800" kern="0" dirty="0">
                <a:solidFill>
                  <a:schemeClr val="tx1"/>
                </a:solidFill>
              </a:rPr>
              <a:t>中部地區</a:t>
            </a:r>
            <a:r>
              <a:rPr lang="en-US" altLang="zh-TW" sz="2800" kern="0" dirty="0">
                <a:solidFill>
                  <a:schemeClr val="tx1"/>
                </a:solidFill>
              </a:rPr>
              <a:t>NO</a:t>
            </a:r>
            <a:r>
              <a:rPr lang="en-US" altLang="zh-TW" sz="2800" kern="0" baseline="-25000" dirty="0">
                <a:solidFill>
                  <a:schemeClr val="tx1"/>
                </a:solidFill>
              </a:rPr>
              <a:t>x</a:t>
            </a:r>
            <a:r>
              <a:rPr lang="zh-TW" altLang="zh-TW" sz="2800" kern="0" dirty="0">
                <a:solidFill>
                  <a:schemeClr val="tx1"/>
                </a:solidFill>
              </a:rPr>
              <a:t>固定污染源排放量及</a:t>
            </a:r>
            <a:r>
              <a:rPr lang="zh-TW" altLang="en-US" sz="2800" kern="0" dirty="0">
                <a:solidFill>
                  <a:schemeClr val="tx1"/>
                </a:solidFill>
              </a:rPr>
              <a:t>佔</a:t>
            </a:r>
            <a:r>
              <a:rPr lang="zh-TW" altLang="zh-TW" sz="2800" kern="0" dirty="0">
                <a:solidFill>
                  <a:schemeClr val="tx1"/>
                </a:solidFill>
              </a:rPr>
              <a:t>比</a:t>
            </a:r>
            <a:r>
              <a:rPr lang="zh-TW" altLang="en-US" sz="2800" kern="0" dirty="0">
                <a:solidFill>
                  <a:schemeClr val="tx1"/>
                </a:solidFill>
              </a:rPr>
              <a:t>例圖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36592"/>
            <a:ext cx="8931348" cy="35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8129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347864" y="6156012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dirty="0">
                <a:latin typeface="+mn-ea"/>
                <a:ea typeface="+mn-ea"/>
              </a:rPr>
              <a:t>註：各排放量數據皆已四捨五入至整數位。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C389F1C7-DB3C-4A67-966E-66909D1F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14</a:t>
            </a:fld>
            <a:endParaRPr lang="en-US" altLang="zh-TW"/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CA0DB6A-98C0-47C3-A891-0024D57E8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99392"/>
            <a:ext cx="91440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台中</a:t>
            </a:r>
            <a:r>
              <a:rPr lang="zh-TW" altLang="en-US" sz="3000" b="1" kern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電廠</a:t>
            </a:r>
            <a:r>
              <a:rPr lang="en-US" altLang="zh-TW" sz="3000" b="1" kern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2020</a:t>
            </a:r>
            <a:r>
              <a:rPr lang="zh-TW" altLang="en-US" sz="3000" b="1" kern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同期</a:t>
            </a:r>
            <a:r>
              <a:rPr lang="en-US" altLang="zh-TW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</a:t>
            </a:r>
            <a:r>
              <a:rPr lang="en-US" altLang="zh-TW" sz="3000" b="1" kern="0" baseline="-25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、</a:t>
            </a:r>
            <a:r>
              <a:rPr lang="en-US" altLang="zh-TW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</a:t>
            </a:r>
            <a:r>
              <a:rPr lang="en-US" altLang="zh-TW" sz="3000" b="1" kern="0" baseline="-25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、</a:t>
            </a:r>
            <a:r>
              <a:rPr lang="en-US" altLang="zh-TW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TSP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排放量及發電量</a:t>
            </a:r>
          </a:p>
        </p:txBody>
      </p:sp>
      <p:graphicFrame>
        <p:nvGraphicFramePr>
          <p:cNvPr id="6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7080946"/>
              </p:ext>
            </p:extLst>
          </p:nvPr>
        </p:nvGraphicFramePr>
        <p:xfrm>
          <a:off x="143508" y="841163"/>
          <a:ext cx="8856982" cy="5319301"/>
        </p:xfrm>
        <a:graphic>
          <a:graphicData uri="http://schemas.openxmlformats.org/drawingml/2006/table">
            <a:tbl>
              <a:tblPr/>
              <a:tblGrid>
                <a:gridCol w="7920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740056430"/>
                    </a:ext>
                  </a:extLst>
                </a:gridCol>
              </a:tblGrid>
              <a:tr h="8561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年份 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SO</a:t>
                      </a:r>
                      <a:r>
                        <a:rPr kumimoji="1" lang="en-US" altLang="zh-TW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kumimoji="1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NO</a:t>
                      </a:r>
                      <a:r>
                        <a:rPr kumimoji="1" lang="en-US" altLang="zh-TW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x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TSP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rtl="0" font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發電量</a:t>
                      </a:r>
                      <a:endParaRPr lang="zh-TW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6" marR="4826" marT="482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12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(Tons)</a:t>
                      </a:r>
                      <a:endParaRPr lang="zh-TW" sz="17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lang="en-US" altLang="zh-TW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發電量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(mg/</a:t>
                      </a: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度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(Tons)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lang="en-US" altLang="zh-TW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發電量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(mg/</a:t>
                      </a: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度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(Tons)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lang="en-US" altLang="zh-TW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發電量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(mg/</a:t>
                      </a: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度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百萬度</a:t>
                      </a:r>
                      <a:r>
                        <a:rPr lang="en-US" altLang="zh-TW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GWh</a:t>
                      </a:r>
                      <a:r>
                        <a:rPr lang="en-US" altLang="zh-TW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7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7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15,559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21,663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1,876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44,990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507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15,443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21,349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1,863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44,268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507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15,194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21,520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1,636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44,290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50726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14,169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18,763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1,791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44,159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54256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2018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11,500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16,492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1,708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39,247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53511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2019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8,223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9,723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1,056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30,764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3511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7,204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244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8,623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292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326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fontAlgn="ctr" latinLnBrk="0" hangingPunct="0">
                        <a:spcAft>
                          <a:spcPts val="0"/>
                        </a:spcAft>
                      </a:pPr>
                      <a:r>
                        <a:rPr kumimoji="1" lang="en-US" altLang="zh-TW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</a:t>
                      </a:r>
                      <a:endParaRPr kumimoji="1" lang="en-US" altLang="zh-TW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29,530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5670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966360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347864" y="6156012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dirty="0">
                <a:latin typeface="+mn-ea"/>
                <a:ea typeface="+mn-ea"/>
              </a:rPr>
              <a:t>註：各排放量數據皆已四捨五入至整數位。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C389F1C7-DB3C-4A67-966E-66909D1F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15</a:t>
            </a:fld>
            <a:endParaRPr lang="en-US" altLang="zh-TW"/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CA0DB6A-98C0-47C3-A891-0024D57E8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99392"/>
            <a:ext cx="91440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32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通霄</a:t>
            </a:r>
            <a:r>
              <a:rPr lang="zh-TW" altLang="en-US" sz="3200" b="1" kern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發電廠</a:t>
            </a:r>
            <a:r>
              <a:rPr lang="en-US" altLang="zh-TW" sz="3200" b="1" kern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2020</a:t>
            </a:r>
            <a:r>
              <a:rPr lang="zh-TW" altLang="en-US" sz="3200" b="1" kern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</a:t>
            </a:r>
            <a:r>
              <a:rPr lang="zh-TW" altLang="en-US" sz="32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同期</a:t>
            </a:r>
            <a:r>
              <a:rPr lang="en-US" altLang="zh-TW" sz="32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</a:t>
            </a:r>
            <a:r>
              <a:rPr lang="en-US" altLang="zh-TW" sz="3200" b="1" kern="0" baseline="-25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zh-TW" altLang="en-US" sz="32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、</a:t>
            </a:r>
            <a:r>
              <a:rPr lang="en-US" altLang="zh-TW" sz="32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NOx</a:t>
            </a:r>
            <a:r>
              <a:rPr lang="zh-TW" altLang="en-US" sz="32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及</a:t>
            </a:r>
            <a:r>
              <a:rPr lang="en-US" altLang="zh-TW" sz="32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TSP</a:t>
            </a:r>
            <a:r>
              <a:rPr lang="zh-TW" altLang="en-US" sz="32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排放量</a:t>
            </a:r>
          </a:p>
        </p:txBody>
      </p:sp>
      <p:graphicFrame>
        <p:nvGraphicFramePr>
          <p:cNvPr id="9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039605"/>
              </p:ext>
            </p:extLst>
          </p:nvPr>
        </p:nvGraphicFramePr>
        <p:xfrm>
          <a:off x="143508" y="849899"/>
          <a:ext cx="8856982" cy="5319301"/>
        </p:xfrm>
        <a:graphic>
          <a:graphicData uri="http://schemas.openxmlformats.org/drawingml/2006/table">
            <a:tbl>
              <a:tblPr/>
              <a:tblGrid>
                <a:gridCol w="7920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740056430"/>
                    </a:ext>
                  </a:extLst>
                </a:gridCol>
              </a:tblGrid>
              <a:tr h="8561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年份 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SO</a:t>
                      </a:r>
                      <a:r>
                        <a:rPr kumimoji="1" lang="en-US" altLang="zh-TW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kumimoji="1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NO</a:t>
                      </a:r>
                      <a:r>
                        <a:rPr kumimoji="1" lang="en-US" altLang="zh-TW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x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TSP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rtl="0" font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發電量</a:t>
                      </a:r>
                      <a:endParaRPr lang="zh-TW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6" marR="4826" marT="482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A8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12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(Tons)</a:t>
                      </a:r>
                      <a:endParaRPr lang="zh-TW" sz="17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lang="en-US" altLang="zh-TW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發電量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(mg/</a:t>
                      </a: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度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(Tons)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lang="en-US" altLang="zh-TW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發電量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(mg/</a:t>
                      </a: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度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(Tons)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排放量</a:t>
                      </a:r>
                      <a:r>
                        <a:rPr lang="en-US" altLang="zh-TW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7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發電量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(mg/</a:t>
                      </a:r>
                      <a:r>
                        <a:rPr kumimoji="1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度</a:t>
                      </a:r>
                      <a:r>
                        <a:rPr kumimoji="1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7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百萬度</a:t>
                      </a:r>
                      <a:r>
                        <a:rPr lang="en-US" altLang="zh-TW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 (</a:t>
                      </a:r>
                      <a:r>
                        <a:rPr lang="en-US" altLang="zh-TW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GWh</a:t>
                      </a:r>
                      <a:r>
                        <a:rPr lang="en-US" altLang="zh-TW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7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7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1.5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4614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172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10,086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507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2.9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4104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9,907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507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4285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10,524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50726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4025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11,086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54256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2018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1796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11,546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53511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2019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1287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13,946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3511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50" marR="4850" marT="4847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2258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97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123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23,193</a:t>
                      </a:r>
                      <a:endParaRPr lang="en-US" altLang="zh-TW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5670253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3275856" y="5112825"/>
            <a:ext cx="4752528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009449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圖表 7"/>
          <p:cNvGraphicFramePr/>
          <p:nvPr>
            <p:extLst>
              <p:ext uri="{D42A27DB-BD31-4B8C-83A1-F6EECF244321}">
                <p14:modId xmlns:p14="http://schemas.microsoft.com/office/powerpoint/2010/main" xmlns="" val="1612647995"/>
              </p:ext>
            </p:extLst>
          </p:nvPr>
        </p:nvGraphicFramePr>
        <p:xfrm>
          <a:off x="1512570" y="1629606"/>
          <a:ext cx="61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70E8CE7C-E82E-473C-BD5B-3854EA410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15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台中發電廠－各</a:t>
            </a:r>
            <a:r>
              <a:rPr lang="zh-TW" altLang="en-US" b="1" kern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機組年度</a:t>
            </a:r>
            <a:r>
              <a:rPr lang="zh-TW" altLang="en-US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發電量</a:t>
            </a:r>
          </a:p>
        </p:txBody>
      </p:sp>
      <p:sp>
        <p:nvSpPr>
          <p:cNvPr id="11267" name="文字方塊 8"/>
          <p:cNvSpPr txBox="1">
            <a:spLocks noChangeArrowheads="1"/>
          </p:cNvSpPr>
          <p:nvPr/>
        </p:nvSpPr>
        <p:spPr bwMode="auto">
          <a:xfrm>
            <a:off x="2497389" y="5877272"/>
            <a:ext cx="423385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1800" dirty="0" smtClean="0">
                <a:ea typeface="新細明體" charset="-120"/>
              </a:rPr>
              <a:t>2015~2020</a:t>
            </a:r>
            <a:r>
              <a:rPr lang="zh-TW" altLang="en-US" sz="1800" dirty="0" smtClean="0">
                <a:latin typeface="標楷體" pitchFamily="65" charset="-120"/>
              </a:rPr>
              <a:t>台中</a:t>
            </a:r>
            <a:r>
              <a:rPr lang="zh-TW" altLang="en-US" sz="1800" dirty="0">
                <a:latin typeface="標楷體" pitchFamily="65" charset="-120"/>
              </a:rPr>
              <a:t>發電廠</a:t>
            </a:r>
            <a:r>
              <a:rPr lang="zh-TW" altLang="zh-TW" sz="1800" dirty="0">
                <a:latin typeface="標楷體" pitchFamily="65" charset="-120"/>
              </a:rPr>
              <a:t>各機組</a:t>
            </a:r>
            <a:r>
              <a:rPr lang="zh-TW" altLang="en-US" sz="1800" dirty="0">
                <a:latin typeface="標楷體" pitchFamily="65" charset="-120"/>
              </a:rPr>
              <a:t>年度</a:t>
            </a:r>
            <a:r>
              <a:rPr lang="zh-TW" altLang="zh-TW" sz="1800" dirty="0">
                <a:latin typeface="標楷體" pitchFamily="65" charset="-120"/>
              </a:rPr>
              <a:t>發電量</a:t>
            </a:r>
            <a:endParaRPr lang="zh-TW" altLang="en-US" sz="1800" dirty="0">
              <a:solidFill>
                <a:srgbClr val="000000"/>
              </a:solidFill>
              <a:latin typeface="標楷體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53BC7D89-0071-48CF-A82B-ECD739A4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2207750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000" y="1788985"/>
            <a:ext cx="612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92" name="文字方塊 7"/>
          <p:cNvSpPr txBox="1">
            <a:spLocks noChangeArrowheads="1"/>
          </p:cNvSpPr>
          <p:nvPr/>
        </p:nvSpPr>
        <p:spPr bwMode="auto">
          <a:xfrm>
            <a:off x="1939011" y="5795972"/>
            <a:ext cx="552907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1800" dirty="0" smtClean="0">
                <a:latin typeface="+mj-lt"/>
                <a:ea typeface="新細明體" charset="-120"/>
              </a:rPr>
              <a:t>2015~</a:t>
            </a:r>
            <a:r>
              <a:rPr lang="en-US" altLang="zh-TW" sz="1800" dirty="0" smtClean="0">
                <a:latin typeface="+mj-lt"/>
                <a:ea typeface="+mn-ea"/>
              </a:rPr>
              <a:t>2020</a:t>
            </a:r>
            <a:r>
              <a:rPr lang="zh-TW" altLang="en-US" sz="1800" dirty="0" smtClean="0">
                <a:latin typeface="+mj-lt"/>
              </a:rPr>
              <a:t>台中</a:t>
            </a:r>
            <a:r>
              <a:rPr lang="zh-TW" altLang="en-US" sz="1800" dirty="0">
                <a:latin typeface="+mj-lt"/>
              </a:rPr>
              <a:t>發電廠</a:t>
            </a:r>
            <a:r>
              <a:rPr lang="zh-TW" altLang="zh-TW" sz="1800" dirty="0">
                <a:latin typeface="+mj-lt"/>
              </a:rPr>
              <a:t>各機組</a:t>
            </a:r>
            <a:r>
              <a:rPr lang="en-US" altLang="zh-TW" sz="1800" dirty="0">
                <a:latin typeface="+mj-lt"/>
                <a:ea typeface="新細明體" charset="-120"/>
              </a:rPr>
              <a:t>SO</a:t>
            </a:r>
            <a:r>
              <a:rPr lang="en-US" altLang="zh-TW" sz="1800" baseline="-25000" dirty="0">
                <a:latin typeface="+mj-lt"/>
                <a:ea typeface="新細明體" charset="-120"/>
              </a:rPr>
              <a:t>2</a:t>
            </a:r>
            <a:r>
              <a:rPr lang="zh-TW" altLang="zh-TW" sz="1800" dirty="0">
                <a:latin typeface="+mj-lt"/>
              </a:rPr>
              <a:t>單位發電量之排放量</a:t>
            </a:r>
            <a:endParaRPr lang="zh-TW" altLang="en-US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A28BD5F4-E123-49A1-AFBC-EB1DB6C3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69781885-0588-4506-ABB2-A5CE7FD85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106" y="2220"/>
            <a:ext cx="79928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台中發電廠－單位發電量之硫氧化物排放量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79512" y="648527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+mn-lt"/>
                <a:ea typeface="+mn-ea"/>
              </a:rPr>
              <a:t>註</a:t>
            </a:r>
            <a:r>
              <a:rPr lang="en-US" altLang="zh-TW" sz="1800" dirty="0" smtClean="0">
                <a:solidFill>
                  <a:schemeClr val="bg1"/>
                </a:solidFill>
                <a:latin typeface="+mn-lt"/>
                <a:ea typeface="+mn-ea"/>
              </a:rPr>
              <a:t>:2020</a:t>
            </a:r>
            <a:r>
              <a:rPr lang="zh-TW" altLang="en-US" sz="1800" dirty="0" smtClean="0">
                <a:solidFill>
                  <a:schemeClr val="bg1"/>
                </a:solidFill>
                <a:latin typeface="+mn-lt"/>
                <a:ea typeface="+mn-ea"/>
              </a:rPr>
              <a:t>年</a:t>
            </a:r>
            <a:r>
              <a:rPr lang="en-US" altLang="zh-TW" sz="1800" dirty="0">
                <a:solidFill>
                  <a:schemeClr val="bg1"/>
                </a:solidFill>
                <a:latin typeface="+mn-lt"/>
                <a:ea typeface="+mn-ea"/>
              </a:rPr>
              <a:t>P301</a:t>
            </a:r>
            <a:r>
              <a:rPr lang="zh-TW" altLang="en-US" sz="1800" dirty="0">
                <a:solidFill>
                  <a:schemeClr val="bg1"/>
                </a:solidFill>
                <a:latin typeface="+mn-lt"/>
                <a:ea typeface="+mn-ea"/>
              </a:rPr>
              <a:t>機組停機。</a:t>
            </a:r>
          </a:p>
        </p:txBody>
      </p:sp>
    </p:spTree>
    <p:extLst>
      <p:ext uri="{BB962C8B-B14F-4D97-AF65-F5344CB8AC3E}">
        <p14:creationId xmlns:p14="http://schemas.microsoft.com/office/powerpoint/2010/main" xmlns="" val="30632241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8344" y="1701208"/>
            <a:ext cx="612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6" name="文字方塊 7"/>
          <p:cNvSpPr txBox="1">
            <a:spLocks noChangeArrowheads="1"/>
          </p:cNvSpPr>
          <p:nvPr/>
        </p:nvSpPr>
        <p:spPr bwMode="auto">
          <a:xfrm>
            <a:off x="1961112" y="5661248"/>
            <a:ext cx="55675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1800" dirty="0" smtClean="0">
                <a:ea typeface="新細明體" charset="-120"/>
              </a:rPr>
              <a:t>2015~2020</a:t>
            </a:r>
            <a:r>
              <a:rPr lang="zh-TW" altLang="en-US" sz="1800" dirty="0" smtClean="0">
                <a:latin typeface="標楷體" pitchFamily="65" charset="-120"/>
              </a:rPr>
              <a:t>台中</a:t>
            </a:r>
            <a:r>
              <a:rPr lang="zh-TW" altLang="en-US" sz="1800" dirty="0">
                <a:latin typeface="標楷體" pitchFamily="65" charset="-120"/>
              </a:rPr>
              <a:t>發電廠</a:t>
            </a:r>
            <a:r>
              <a:rPr lang="zh-TW" altLang="zh-TW" sz="1800" dirty="0">
                <a:latin typeface="標楷體" pitchFamily="65" charset="-120"/>
              </a:rPr>
              <a:t>各機組</a:t>
            </a:r>
            <a:r>
              <a:rPr lang="en-US" altLang="zh-TW" sz="1800" dirty="0">
                <a:ea typeface="新細明體" charset="-120"/>
              </a:rPr>
              <a:t>NO</a:t>
            </a:r>
            <a:r>
              <a:rPr lang="en-US" altLang="zh-TW" sz="1800" baseline="-25000" dirty="0">
                <a:ea typeface="新細明體" charset="-120"/>
              </a:rPr>
              <a:t>x</a:t>
            </a:r>
            <a:r>
              <a:rPr lang="zh-TW" altLang="zh-TW" sz="1800" dirty="0">
                <a:latin typeface="標楷體" pitchFamily="65" charset="-120"/>
              </a:rPr>
              <a:t>單位發電量之排放量</a:t>
            </a:r>
            <a:endParaRPr lang="zh-TW" altLang="en-US" sz="1800" dirty="0">
              <a:solidFill>
                <a:srgbClr val="000000"/>
              </a:solidFill>
              <a:latin typeface="標楷體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461BB2C9-B685-4E40-9FB8-C4EF3E23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18</a:t>
            </a:fld>
            <a:endParaRPr lang="en-US" altLang="zh-TW"/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D7948FDE-31FF-407F-8A4E-149903A88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18" y="3096"/>
            <a:ext cx="79928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台中發電廠－單位發電量之氮氧化物排放量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79512" y="648527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+mn-lt"/>
                <a:ea typeface="+mn-ea"/>
              </a:rPr>
              <a:t>註</a:t>
            </a:r>
            <a:r>
              <a:rPr lang="en-US" altLang="zh-TW" sz="1800" dirty="0" smtClean="0">
                <a:solidFill>
                  <a:schemeClr val="bg1"/>
                </a:solidFill>
                <a:latin typeface="+mn-lt"/>
                <a:ea typeface="+mn-ea"/>
              </a:rPr>
              <a:t>:2020</a:t>
            </a:r>
            <a:r>
              <a:rPr lang="zh-TW" altLang="en-US" sz="1800" dirty="0" smtClean="0">
                <a:solidFill>
                  <a:schemeClr val="bg1"/>
                </a:solidFill>
                <a:latin typeface="+mn-lt"/>
                <a:ea typeface="+mn-ea"/>
              </a:rPr>
              <a:t>年</a:t>
            </a:r>
            <a:r>
              <a:rPr lang="en-US" altLang="zh-TW" sz="1800" dirty="0">
                <a:solidFill>
                  <a:schemeClr val="bg1"/>
                </a:solidFill>
                <a:latin typeface="+mn-lt"/>
                <a:ea typeface="+mn-ea"/>
              </a:rPr>
              <a:t>P301</a:t>
            </a:r>
            <a:r>
              <a:rPr lang="zh-TW" altLang="en-US" sz="1800" dirty="0">
                <a:solidFill>
                  <a:schemeClr val="bg1"/>
                </a:solidFill>
                <a:latin typeface="+mn-lt"/>
                <a:ea typeface="+mn-ea"/>
              </a:rPr>
              <a:t>機組停機。</a:t>
            </a:r>
          </a:p>
        </p:txBody>
      </p:sp>
    </p:spTree>
    <p:extLst>
      <p:ext uri="{BB962C8B-B14F-4D97-AF65-F5344CB8AC3E}">
        <p14:creationId xmlns:p14="http://schemas.microsoft.com/office/powerpoint/2010/main" xmlns="" val="196564502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496" y="1587964"/>
            <a:ext cx="6408880" cy="387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316" name="文字方塊 7"/>
          <p:cNvSpPr txBox="1">
            <a:spLocks noChangeArrowheads="1"/>
          </p:cNvSpPr>
          <p:nvPr/>
        </p:nvSpPr>
        <p:spPr bwMode="auto">
          <a:xfrm>
            <a:off x="1967523" y="5867980"/>
            <a:ext cx="555472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1800" dirty="0" smtClean="0">
                <a:latin typeface="+mj-lt"/>
                <a:ea typeface="新細明體" charset="-120"/>
              </a:rPr>
              <a:t>2015~2020</a:t>
            </a:r>
            <a:r>
              <a:rPr lang="zh-TW" altLang="en-US" sz="1800" dirty="0" smtClean="0">
                <a:latin typeface="+mj-lt"/>
              </a:rPr>
              <a:t>台中</a:t>
            </a:r>
            <a:r>
              <a:rPr lang="zh-TW" altLang="en-US" sz="1800" dirty="0">
                <a:latin typeface="+mj-lt"/>
              </a:rPr>
              <a:t>發電廠</a:t>
            </a:r>
            <a:r>
              <a:rPr lang="zh-TW" altLang="zh-TW" sz="1800" dirty="0">
                <a:latin typeface="+mj-lt"/>
              </a:rPr>
              <a:t>各機組</a:t>
            </a:r>
            <a:r>
              <a:rPr lang="en-US" altLang="zh-TW" sz="1800" dirty="0">
                <a:latin typeface="+mj-lt"/>
                <a:ea typeface="新細明體" charset="-120"/>
              </a:rPr>
              <a:t>TSP</a:t>
            </a:r>
            <a:r>
              <a:rPr lang="zh-TW" altLang="zh-TW" sz="1800" dirty="0">
                <a:latin typeface="+mj-lt"/>
              </a:rPr>
              <a:t>單位發電量之排放量</a:t>
            </a:r>
            <a:endParaRPr lang="zh-TW" altLang="en-US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461BB2C9-B685-4E40-9FB8-C4EF3E23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D7948FDE-31FF-407F-8A4E-149903A88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814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台中發電廠－單位發電量之總懸浮微粒排放量</a:t>
            </a:r>
          </a:p>
        </p:txBody>
      </p:sp>
    </p:spTree>
    <p:extLst>
      <p:ext uri="{BB962C8B-B14F-4D97-AF65-F5344CB8AC3E}">
        <p14:creationId xmlns:p14="http://schemas.microsoft.com/office/powerpoint/2010/main" xmlns="" val="21942637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剪去對角線角落矩形 11"/>
          <p:cNvSpPr/>
          <p:nvPr/>
        </p:nvSpPr>
        <p:spPr>
          <a:xfrm>
            <a:off x="284784" y="1268760"/>
            <a:ext cx="8640960" cy="4896544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8925744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4000" dirty="0"/>
              <a:t>內容大綱</a:t>
            </a:r>
            <a:endParaRPr lang="en-US" altLang="zh-TW" sz="3200" dirty="0"/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344976"/>
            <a:ext cx="7340352" cy="3175000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  <a:buClr>
                <a:srgbClr val="914379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zh-TW" altLang="en-US" dirty="0"/>
              <a:t>台中及通霄電廠排放量相關資訊說明</a:t>
            </a:r>
            <a:endParaRPr lang="en-US" altLang="zh-TW" dirty="0"/>
          </a:p>
          <a:p>
            <a:pPr eaLnBrk="1" hangingPunct="1">
              <a:lnSpc>
                <a:spcPct val="130000"/>
              </a:lnSpc>
              <a:buClr>
                <a:srgbClr val="914379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zh-TW" dirty="0" smtClean="0"/>
              <a:t>2020</a:t>
            </a:r>
            <a:r>
              <a:rPr lang="zh-TW" altLang="en-US" dirty="0" smtClean="0"/>
              <a:t>年</a:t>
            </a:r>
            <a:r>
              <a:rPr lang="en-US" altLang="zh-TW" dirty="0"/>
              <a:t>AQI</a:t>
            </a:r>
            <a:r>
              <a:rPr lang="zh-TW" altLang="en-US" dirty="0"/>
              <a:t>及現行防制策略和標準</a:t>
            </a:r>
            <a:endParaRPr lang="en-US" altLang="zh-TW" dirty="0"/>
          </a:p>
          <a:p>
            <a:pPr eaLnBrk="1" hangingPunct="1">
              <a:lnSpc>
                <a:spcPct val="130000"/>
              </a:lnSpc>
              <a:buClr>
                <a:srgbClr val="914379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zh-TW" altLang="en-US" dirty="0"/>
              <a:t>中部地區</a:t>
            </a:r>
            <a:r>
              <a:rPr lang="en-US" altLang="zh-TW" dirty="0"/>
              <a:t>PM</a:t>
            </a:r>
            <a:r>
              <a:rPr lang="en-US" altLang="zh-TW" baseline="-25000" dirty="0"/>
              <a:t>2.5</a:t>
            </a:r>
            <a:r>
              <a:rPr lang="zh-TW" altLang="en-US" dirty="0"/>
              <a:t>變化及分析</a:t>
            </a:r>
            <a:endParaRPr lang="en-US" altLang="zh-TW" dirty="0"/>
          </a:p>
          <a:p>
            <a:pPr eaLnBrk="1" hangingPunct="1">
              <a:lnSpc>
                <a:spcPct val="130000"/>
              </a:lnSpc>
              <a:buClr>
                <a:srgbClr val="914379"/>
              </a:buClr>
              <a:buBlip>
                <a:blip r:embed="rId3"/>
              </a:buBlip>
            </a:pPr>
            <a:r>
              <a:rPr lang="zh-TW" altLang="en-US" dirty="0"/>
              <a:t>中部地區其它物種觀測值分析</a:t>
            </a:r>
            <a:endParaRPr lang="en-US" altLang="zh-TW" dirty="0"/>
          </a:p>
          <a:p>
            <a:pPr eaLnBrk="1" hangingPunct="1">
              <a:lnSpc>
                <a:spcPct val="130000"/>
              </a:lnSpc>
              <a:buClr>
                <a:srgbClr val="914379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zh-TW" altLang="en-US" dirty="0"/>
              <a:t>中部地區事件日分析</a:t>
            </a:r>
            <a:r>
              <a:rPr lang="en-US" altLang="zh-TW" dirty="0" smtClean="0"/>
              <a:t>(109/08/30)</a:t>
            </a:r>
            <a:endParaRPr lang="en-US" altLang="zh-TW" dirty="0"/>
          </a:p>
          <a:p>
            <a:pPr eaLnBrk="1" hangingPunct="1">
              <a:lnSpc>
                <a:spcPct val="130000"/>
              </a:lnSpc>
              <a:buClr>
                <a:srgbClr val="914379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zh-TW" altLang="en-US" dirty="0"/>
              <a:t>結論與建議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E4068013-A635-4EA8-817A-F0690653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74292377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314" y="1602730"/>
            <a:ext cx="612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71612" y="0"/>
            <a:ext cx="777240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3400" dirty="0"/>
              <a:t>通霄發電廠</a:t>
            </a:r>
            <a:r>
              <a:rPr lang="en-US" altLang="zh-TW" sz="3400" dirty="0"/>
              <a:t>-</a:t>
            </a:r>
            <a:r>
              <a:rPr lang="zh-TW" altLang="en-US" sz="3400" dirty="0"/>
              <a:t>各機組年發電量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613804" y="5661248"/>
            <a:ext cx="40030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1800" dirty="0">
                <a:solidFill>
                  <a:prstClr val="black"/>
                </a:solidFill>
                <a:latin typeface="標楷體"/>
                <a:ea typeface="標楷體"/>
              </a:rPr>
              <a:t>通霄</a:t>
            </a:r>
            <a:r>
              <a:rPr lang="zh-TW" altLang="zh-TW" sz="1800" dirty="0">
                <a:solidFill>
                  <a:prstClr val="black"/>
                </a:solidFill>
                <a:latin typeface="標楷體"/>
                <a:ea typeface="標楷體"/>
              </a:rPr>
              <a:t>發電廠</a:t>
            </a:r>
            <a:r>
              <a:rPr lang="en-US" altLang="zh-TW" sz="1800" dirty="0" smtClean="0">
                <a:solidFill>
                  <a:prstClr val="black"/>
                </a:solidFill>
                <a:latin typeface="+mn-lt"/>
                <a:ea typeface="標楷體"/>
              </a:rPr>
              <a:t>2015~2020</a:t>
            </a:r>
            <a:r>
              <a:rPr lang="zh-TW" altLang="en-US" sz="1800" dirty="0" smtClean="0">
                <a:solidFill>
                  <a:prstClr val="black"/>
                </a:solidFill>
                <a:latin typeface="+mn-lt"/>
                <a:ea typeface="標楷體"/>
              </a:rPr>
              <a:t>各</a:t>
            </a:r>
            <a:r>
              <a:rPr lang="zh-TW" altLang="en-US" sz="1800" dirty="0">
                <a:solidFill>
                  <a:prstClr val="black"/>
                </a:solidFill>
                <a:latin typeface="+mn-lt"/>
                <a:ea typeface="標楷體"/>
              </a:rPr>
              <a:t>機組年發電</a:t>
            </a:r>
            <a:r>
              <a:rPr lang="zh-TW" altLang="zh-TW" sz="1800" dirty="0">
                <a:solidFill>
                  <a:prstClr val="black"/>
                </a:solidFill>
                <a:latin typeface="標楷體"/>
                <a:ea typeface="標楷體"/>
              </a:rPr>
              <a:t>量</a:t>
            </a:r>
            <a:endParaRPr lang="zh-TW" altLang="en-US" sz="1800" dirty="0">
              <a:solidFill>
                <a:prstClr val="black"/>
              </a:solidFill>
              <a:latin typeface="標楷體"/>
              <a:ea typeface="標楷體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ADE3EEB5-EBC8-4520-969D-64746F49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1801089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576" y="1629000"/>
            <a:ext cx="612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36" y="5760"/>
            <a:ext cx="820848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3400" dirty="0"/>
              <a:t>通霄發電廠</a:t>
            </a:r>
            <a:r>
              <a:rPr lang="en-US" altLang="zh-TW" sz="3400" dirty="0"/>
              <a:t>-</a:t>
            </a:r>
            <a:r>
              <a:rPr lang="zh-TW" altLang="en-US" sz="3400" dirty="0"/>
              <a:t>單位發電量之硫氧化物排放量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358383" y="5517232"/>
            <a:ext cx="63113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1800" dirty="0">
                <a:solidFill>
                  <a:prstClr val="black"/>
                </a:solidFill>
                <a:latin typeface="+mn-lt"/>
                <a:ea typeface="+mn-ea"/>
              </a:rPr>
              <a:t>通霄發</a:t>
            </a:r>
            <a:r>
              <a:rPr lang="zh-TW" altLang="zh-TW" sz="1800" dirty="0">
                <a:solidFill>
                  <a:prstClr val="black"/>
                </a:solidFill>
                <a:latin typeface="+mn-lt"/>
                <a:ea typeface="+mn-ea"/>
              </a:rPr>
              <a:t>電廠</a:t>
            </a:r>
            <a:r>
              <a:rPr lang="en-US" altLang="zh-TW" sz="1800" dirty="0" smtClean="0">
                <a:solidFill>
                  <a:prstClr val="black"/>
                </a:solidFill>
                <a:latin typeface="+mn-lt"/>
                <a:ea typeface="+mn-ea"/>
              </a:rPr>
              <a:t>2015~2020</a:t>
            </a:r>
            <a:r>
              <a:rPr lang="zh-TW" altLang="en-US" sz="1800" dirty="0" smtClean="0">
                <a:solidFill>
                  <a:prstClr val="black"/>
                </a:solidFill>
                <a:latin typeface="+mn-lt"/>
                <a:ea typeface="+mn-ea"/>
              </a:rPr>
              <a:t>各</a:t>
            </a:r>
            <a:r>
              <a:rPr lang="zh-TW" altLang="en-US" sz="1800" dirty="0">
                <a:solidFill>
                  <a:prstClr val="black"/>
                </a:solidFill>
                <a:latin typeface="+mn-lt"/>
                <a:ea typeface="+mn-ea"/>
              </a:rPr>
              <a:t>機組</a:t>
            </a:r>
            <a:r>
              <a:rPr lang="zh-TW" altLang="en-US" sz="1800" dirty="0">
                <a:latin typeface="+mn-lt"/>
                <a:ea typeface="+mn-ea"/>
              </a:rPr>
              <a:t>單位發電量之硫氧化物排放量</a:t>
            </a:r>
            <a:endParaRPr lang="zh-TW" altLang="en-US" sz="180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BF77E941-2A80-4756-A132-C21F30A2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21</a:t>
            </a:fld>
            <a:endParaRPr lang="en-US" altLang="zh-TW"/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87467054"/>
              </p:ext>
            </p:extLst>
          </p:nvPr>
        </p:nvGraphicFramePr>
        <p:xfrm>
          <a:off x="1512000" y="1629000"/>
          <a:ext cx="61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97500421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3861" y="1580294"/>
            <a:ext cx="612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36" y="5760"/>
            <a:ext cx="820848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3400" dirty="0"/>
              <a:t>通霄發電廠</a:t>
            </a:r>
            <a:r>
              <a:rPr lang="en-US" altLang="zh-TW" sz="3400" dirty="0"/>
              <a:t>-</a:t>
            </a:r>
            <a:r>
              <a:rPr lang="zh-TW" altLang="en-US" sz="3400" dirty="0"/>
              <a:t>單位發電量之氮氧化物排放量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358382" y="5517232"/>
            <a:ext cx="63113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1800" dirty="0">
                <a:latin typeface="+mn-lt"/>
                <a:ea typeface="+mn-ea"/>
              </a:rPr>
              <a:t>通霄發</a:t>
            </a:r>
            <a:r>
              <a:rPr lang="zh-TW" altLang="zh-TW" sz="1800" dirty="0">
                <a:latin typeface="+mn-lt"/>
                <a:ea typeface="+mn-ea"/>
              </a:rPr>
              <a:t>電廠</a:t>
            </a:r>
            <a:r>
              <a:rPr lang="en-US" altLang="zh-TW" sz="1800" dirty="0" smtClean="0">
                <a:latin typeface="+mn-lt"/>
                <a:ea typeface="+mn-ea"/>
              </a:rPr>
              <a:t>2015~2020</a:t>
            </a:r>
            <a:r>
              <a:rPr lang="zh-TW" altLang="en-US" sz="1800" dirty="0" smtClean="0">
                <a:latin typeface="+mn-lt"/>
                <a:ea typeface="+mn-ea"/>
              </a:rPr>
              <a:t>各</a:t>
            </a:r>
            <a:r>
              <a:rPr lang="zh-TW" altLang="en-US" sz="1800" dirty="0">
                <a:latin typeface="+mn-lt"/>
                <a:ea typeface="+mn-ea"/>
              </a:rPr>
              <a:t>機組單位發電量之氮氧化物排放量</a:t>
            </a:r>
            <a:endParaRPr lang="en-US" altLang="zh-TW" sz="1800" dirty="0">
              <a:latin typeface="+mn-lt"/>
              <a:ea typeface="+mn-ea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BF77E941-2A80-4756-A132-C21F30A2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50009342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192" y="1610108"/>
            <a:ext cx="612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60"/>
            <a:ext cx="914400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3400" dirty="0"/>
              <a:t>通霄發電廠</a:t>
            </a:r>
            <a:r>
              <a:rPr lang="en-US" altLang="zh-TW" sz="3400" dirty="0"/>
              <a:t>-</a:t>
            </a:r>
            <a:r>
              <a:rPr lang="zh-TW" altLang="en-US" sz="3400" dirty="0"/>
              <a:t>單位發電量之總懸浮微粒排放量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242969" y="5517232"/>
            <a:ext cx="65421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1800" dirty="0">
                <a:solidFill>
                  <a:prstClr val="black"/>
                </a:solidFill>
                <a:latin typeface="+mn-lt"/>
                <a:ea typeface="+mn-ea"/>
              </a:rPr>
              <a:t>通霄發</a:t>
            </a:r>
            <a:r>
              <a:rPr lang="zh-TW" altLang="zh-TW" sz="1800" dirty="0">
                <a:solidFill>
                  <a:prstClr val="black"/>
                </a:solidFill>
                <a:latin typeface="+mn-lt"/>
                <a:ea typeface="+mn-ea"/>
              </a:rPr>
              <a:t>電廠</a:t>
            </a:r>
            <a:r>
              <a:rPr lang="en-US" altLang="zh-TW" sz="1800" dirty="0" smtClean="0">
                <a:solidFill>
                  <a:prstClr val="black"/>
                </a:solidFill>
                <a:latin typeface="+mn-lt"/>
                <a:ea typeface="+mn-ea"/>
              </a:rPr>
              <a:t>2015~2020</a:t>
            </a:r>
            <a:r>
              <a:rPr lang="zh-TW" altLang="en-US" sz="1800" dirty="0" smtClean="0">
                <a:solidFill>
                  <a:prstClr val="black"/>
                </a:solidFill>
                <a:latin typeface="+mn-lt"/>
                <a:ea typeface="+mn-ea"/>
              </a:rPr>
              <a:t>各</a:t>
            </a:r>
            <a:r>
              <a:rPr lang="zh-TW" altLang="en-US" sz="1800" dirty="0">
                <a:solidFill>
                  <a:prstClr val="black"/>
                </a:solidFill>
                <a:latin typeface="+mn-lt"/>
                <a:ea typeface="+mn-ea"/>
              </a:rPr>
              <a:t>機組</a:t>
            </a:r>
            <a:r>
              <a:rPr lang="zh-TW" altLang="en-US" sz="1800" dirty="0">
                <a:latin typeface="+mn-lt"/>
                <a:ea typeface="+mn-ea"/>
              </a:rPr>
              <a:t>單位發電量之總懸浮微粒排放量</a:t>
            </a:r>
            <a:endParaRPr lang="en-US" altLang="zh-TW" sz="1800" dirty="0">
              <a:latin typeface="+mn-lt"/>
              <a:ea typeface="+mn-ea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BF77E941-2A80-4756-A132-C21F30A2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232172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8094-E4EE-4B29-A420-58F848FFB4A4}" type="slidenum">
              <a:rPr lang="en-US" altLang="zh-TW" smtClean="0"/>
              <a:pPr/>
              <a:t>24</a:t>
            </a:fld>
            <a:endParaRPr lang="en-US" altLang="zh-TW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4CA0DB6A-98C0-47C3-A891-0024D57E8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99392"/>
            <a:ext cx="91440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3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2020</a:t>
            </a:r>
            <a:r>
              <a:rPr lang="zh-TW" altLang="en-US" sz="3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</a:t>
            </a:r>
            <a:r>
              <a:rPr lang="zh-TW" altLang="en-US" sz="3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台中及通霄電廠排放狀況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4880607"/>
              </p:ext>
            </p:extLst>
          </p:nvPr>
        </p:nvGraphicFramePr>
        <p:xfrm>
          <a:off x="467544" y="1041011"/>
          <a:ext cx="8218258" cy="2601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台中電廠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4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5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6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7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8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10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0888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SO</a:t>
                      </a:r>
                      <a:r>
                        <a:rPr lang="en-US" altLang="zh-TW" baseline="-25000" dirty="0"/>
                        <a:t>2</a:t>
                      </a:r>
                    </a:p>
                    <a:p>
                      <a:pPr algn="ctr"/>
                      <a:r>
                        <a:rPr lang="en-US" altLang="zh-TW" sz="1400" dirty="0"/>
                        <a:t>(mg/</a:t>
                      </a:r>
                      <a:r>
                        <a:rPr lang="zh-TW" altLang="en-US" sz="1400" dirty="0"/>
                        <a:t>度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124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308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318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312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272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253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08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NO</a:t>
                      </a:r>
                      <a:r>
                        <a:rPr lang="en-US" altLang="zh-TW" baseline="-25000" dirty="0"/>
                        <a:t>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(mg/</a:t>
                      </a:r>
                      <a:r>
                        <a:rPr lang="zh-TW" altLang="en-US" sz="1400" dirty="0"/>
                        <a:t>度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282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275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275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260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355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368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245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79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TSP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(mg/</a:t>
                      </a:r>
                      <a:r>
                        <a:rPr lang="zh-TW" altLang="en-US" sz="1400" dirty="0"/>
                        <a:t>度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6544469"/>
              </p:ext>
            </p:extLst>
          </p:nvPr>
        </p:nvGraphicFramePr>
        <p:xfrm>
          <a:off x="467545" y="3773178"/>
          <a:ext cx="8199149" cy="2601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3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9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9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91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91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91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913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通霄電廠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4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5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6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9956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SO</a:t>
                      </a:r>
                      <a:r>
                        <a:rPr lang="en-US" altLang="zh-TW" baseline="-25000" dirty="0"/>
                        <a:t>2</a:t>
                      </a:r>
                    </a:p>
                    <a:p>
                      <a:pPr algn="ctr"/>
                      <a:r>
                        <a:rPr lang="en-US" altLang="zh-TW" sz="1400" dirty="0"/>
                        <a:t>(mg/</a:t>
                      </a:r>
                      <a:r>
                        <a:rPr lang="zh-TW" altLang="en-US" sz="1400" dirty="0"/>
                        <a:t>度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0</a:t>
                      </a:r>
                      <a:endParaRPr lang="en-US" altLang="zh-TW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9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NO</a:t>
                      </a:r>
                      <a:r>
                        <a:rPr lang="en-US" altLang="zh-TW" baseline="-25000" dirty="0"/>
                        <a:t>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(mg/</a:t>
                      </a:r>
                      <a:r>
                        <a:rPr lang="zh-TW" altLang="en-US" sz="1400" dirty="0"/>
                        <a:t>度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177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227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9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TSP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(mg/</a:t>
                      </a:r>
                      <a:r>
                        <a:rPr lang="zh-TW" altLang="en-US" sz="1400" dirty="0"/>
                        <a:t>度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5.7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4.8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5.4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4.7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4.5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8.0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957794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8094-E4EE-4B29-A420-58F848FFB4A4}" type="slidenum">
              <a:rPr lang="en-US" altLang="zh-TW" smtClean="0"/>
              <a:pPr/>
              <a:t>25</a:t>
            </a:fld>
            <a:endParaRPr lang="en-US" altLang="zh-TW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4CA0DB6A-98C0-47C3-A891-0024D57E8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99392"/>
            <a:ext cx="91440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3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2020</a:t>
            </a:r>
            <a:r>
              <a:rPr lang="zh-TW" altLang="en-US" sz="3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</a:t>
            </a:r>
            <a:r>
              <a:rPr lang="zh-TW" altLang="en-US" sz="3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各機組與環評比較</a:t>
            </a:r>
          </a:p>
        </p:txBody>
      </p:sp>
      <p:cxnSp>
        <p:nvCxnSpPr>
          <p:cNvPr id="5" name="直線接點 4"/>
          <p:cNvCxnSpPr/>
          <p:nvPr/>
        </p:nvCxnSpPr>
        <p:spPr>
          <a:xfrm>
            <a:off x="72008" y="1196752"/>
            <a:ext cx="755576" cy="19442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-1" y="64135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註：</a:t>
            </a:r>
            <a:r>
              <a:rPr lang="zh-TW" altLang="en-US" sz="2400" dirty="0">
                <a:solidFill>
                  <a:srgbClr val="FFFF00"/>
                </a:solidFill>
                <a:latin typeface="+mj-ea"/>
                <a:ea typeface="+mj-ea"/>
              </a:rPr>
              <a:t>黃色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代表已換新機組，</a:t>
            </a:r>
            <a:r>
              <a:rPr lang="zh-TW" alt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紅色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為空污改善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2371431"/>
              </p:ext>
            </p:extLst>
          </p:nvPr>
        </p:nvGraphicFramePr>
        <p:xfrm>
          <a:off x="89752" y="1340768"/>
          <a:ext cx="8964491" cy="4206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4623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1941934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台中電廠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dirty="0"/>
                        <a:t>1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台中電廠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台中電廠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dirty="0"/>
                        <a:t>4</a:t>
                      </a:r>
                      <a:r>
                        <a:rPr lang="zh-TW" altLang="en-US" dirty="0" smtClean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台中電廠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dirty="0"/>
                        <a:t>8</a:t>
                      </a:r>
                      <a:r>
                        <a:rPr lang="zh-TW" altLang="en-US" dirty="0" smtClean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台中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亞臨界燃煤</a:t>
                      </a:r>
                      <a:r>
                        <a:rPr lang="en-US" altLang="zh-TW" sz="1200" dirty="0"/>
                        <a:t>)</a:t>
                      </a:r>
                    </a:p>
                    <a:p>
                      <a:pPr algn="ctr"/>
                      <a:r>
                        <a:rPr lang="en-US" altLang="zh-TW" dirty="0"/>
                        <a:t>2015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通霄電廠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dirty="0" smtClean="0"/>
                        <a:t>1</a:t>
                      </a:r>
                      <a:r>
                        <a:rPr lang="zh-TW" altLang="en-US" dirty="0" smtClean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通霄電廠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dirty="0" smtClean="0"/>
                        <a:t>3</a:t>
                      </a:r>
                      <a:r>
                        <a:rPr lang="zh-TW" altLang="en-US" dirty="0" smtClean="0"/>
                        <a:t>號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機組</a:t>
                      </a:r>
                    </a:p>
                  </a:txBody>
                  <a:tcPr anchor="ctr">
                    <a:solidFill>
                      <a:srgbClr val="409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新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通霄</a:t>
                      </a:r>
                      <a:endParaRPr lang="en-US" altLang="zh-TW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zh-TW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複循環天然氣</a:t>
                      </a:r>
                      <a:r>
                        <a:rPr kumimoji="0" lang="en-US" altLang="zh-TW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/>
                      <a:r>
                        <a:rPr lang="zh-TW" altLang="en-US" dirty="0"/>
                        <a:t>環評</a:t>
                      </a:r>
                      <a:r>
                        <a:rPr lang="en-US" altLang="zh-TW" dirty="0"/>
                        <a:t>2007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09A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/>
                        <a:t>新</a:t>
                      </a:r>
                      <a:endParaRPr lang="en-US" altLang="zh-TW" sz="1800" dirty="0"/>
                    </a:p>
                    <a:p>
                      <a:pPr algn="ctr"/>
                      <a:r>
                        <a:rPr lang="zh-TW" altLang="en-US" sz="1800" dirty="0"/>
                        <a:t>林口</a:t>
                      </a:r>
                      <a:endParaRPr lang="en-US" altLang="zh-TW" sz="1800" dirty="0"/>
                    </a:p>
                    <a:p>
                      <a:pPr algn="ctr"/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超超臨界燃煤</a:t>
                      </a:r>
                      <a:r>
                        <a:rPr lang="en-US" altLang="zh-TW" sz="1200" dirty="0"/>
                        <a:t>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環評</a:t>
                      </a:r>
                      <a:endParaRPr lang="en-US" altLang="zh-TW" sz="1800" dirty="0"/>
                    </a:p>
                    <a:p>
                      <a:pPr algn="ctr"/>
                      <a:r>
                        <a:rPr lang="en-US" altLang="zh-TW" dirty="0"/>
                        <a:t>2006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09A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大潭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複循環天然氣</a:t>
                      </a:r>
                      <a:r>
                        <a:rPr lang="en-US" altLang="zh-TW" sz="1200" dirty="0"/>
                        <a:t>)</a:t>
                      </a:r>
                    </a:p>
                    <a:p>
                      <a:pPr algn="ctr"/>
                      <a:r>
                        <a:rPr lang="en-US" altLang="zh-TW" sz="1600" dirty="0"/>
                        <a:t>TEDS</a:t>
                      </a:r>
                      <a:r>
                        <a:rPr lang="en-US" altLang="zh-TW" dirty="0"/>
                        <a:t>2010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09A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新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大潭</a:t>
                      </a:r>
                      <a:endParaRPr lang="en-US" altLang="zh-TW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複循環天然氣</a:t>
                      </a:r>
                      <a:r>
                        <a:rPr lang="en-US" altLang="zh-TW" sz="1200" dirty="0"/>
                        <a:t>)</a:t>
                      </a:r>
                    </a:p>
                    <a:p>
                      <a:pPr algn="ctr"/>
                      <a:r>
                        <a:rPr lang="zh-TW" altLang="en-US" dirty="0"/>
                        <a:t>環評</a:t>
                      </a:r>
                      <a:r>
                        <a:rPr lang="en-US" altLang="zh-TW" dirty="0"/>
                        <a:t>2013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09A8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4863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SO</a:t>
                      </a:r>
                      <a:r>
                        <a:rPr lang="en-US" altLang="zh-TW" baseline="-25000" dirty="0"/>
                        <a:t>2</a:t>
                      </a:r>
                    </a:p>
                    <a:p>
                      <a:pPr algn="ctr"/>
                      <a:r>
                        <a:rPr lang="en-US" altLang="zh-TW" sz="1400" dirty="0"/>
                        <a:t>(mg/</a:t>
                      </a:r>
                      <a:r>
                        <a:rPr lang="zh-TW" altLang="en-US" sz="1400" dirty="0"/>
                        <a:t>度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124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147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312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368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-</a:t>
                      </a:r>
                      <a:endParaRPr lang="zh-TW" altLang="en-US" sz="1600" dirty="0"/>
                    </a:p>
                  </a:txBody>
                  <a:tcPr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-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55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83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0.6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56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4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NO</a:t>
                      </a:r>
                      <a:r>
                        <a:rPr lang="en-US" altLang="zh-TW" baseline="-25000" dirty="0"/>
                        <a:t>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(mg/</a:t>
                      </a:r>
                      <a:r>
                        <a:rPr lang="zh-TW" altLang="en-US" sz="1400" dirty="0"/>
                        <a:t>度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282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275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275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290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482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F0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71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59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161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4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TSP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(mg/</a:t>
                      </a:r>
                      <a:r>
                        <a:rPr lang="zh-TW" altLang="en-US" sz="1400" dirty="0"/>
                        <a:t>度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42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5.7</a:t>
                      </a:r>
                    </a:p>
                  </a:txBody>
                  <a:tcPr marL="9525" marR="9525" marT="9525" marB="0" anchor="ctr">
                    <a:solidFill>
                      <a:srgbClr val="E0D0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-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19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0.4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19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5755043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0CBC2A2E-C879-41FD-BD79-F7E1BDDC7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="" xmlns:a16="http://schemas.microsoft.com/office/drawing/2014/main" id="{D20C42C4-F276-4DCE-A88B-8AC1FC9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2789"/>
            <a:ext cx="9144000" cy="1362075"/>
          </a:xfrm>
        </p:spPr>
        <p:txBody>
          <a:bodyPr/>
          <a:lstStyle/>
          <a:p>
            <a:pPr algn="ctr"/>
            <a:r>
              <a:rPr lang="zh-TW" altLang="en-US" sz="6600" dirty="0"/>
              <a:t>中部地區</a:t>
            </a:r>
            <a:r>
              <a:rPr lang="en-US" altLang="zh-TW" sz="6600" dirty="0"/>
              <a:t>AQI</a:t>
            </a:r>
            <a:r>
              <a:rPr lang="zh-TW" altLang="en-US" sz="6600" dirty="0"/>
              <a:t>及現行</a:t>
            </a:r>
            <a:r>
              <a:rPr lang="en-US" altLang="zh-TW" sz="6600" dirty="0"/>
              <a:t/>
            </a:r>
            <a:br>
              <a:rPr lang="en-US" altLang="zh-TW" sz="6600" dirty="0"/>
            </a:br>
            <a:r>
              <a:rPr lang="zh-TW" altLang="en-US" sz="6600" dirty="0"/>
              <a:t>污染防制策略、標準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C1F61703-10DB-4984-84AB-89160AFC2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6479712"/>
            <a:ext cx="329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照片來源</a:t>
            </a:r>
            <a:r>
              <a:rPr lang="en-US" altLang="zh-TW" sz="1800" dirty="0">
                <a:solidFill>
                  <a:schemeClr val="bg1"/>
                </a:solidFill>
                <a:latin typeface="+mn-ea"/>
                <a:ea typeface="+mn-ea"/>
              </a:rPr>
              <a:t>:</a:t>
            </a: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中興大學計資中心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9CF35499-3CF8-4066-A74F-C10699ED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7012-F18A-44A5-A974-2D307231178F}" type="slidenum">
              <a:rPr lang="en-US" altLang="zh-TW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9018177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-25400" y="258024"/>
            <a:ext cx="925252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3400" dirty="0">
                <a:latin typeface="標楷體" pitchFamily="65" charset="-120"/>
              </a:rPr>
              <a:t>環保署中部</a:t>
            </a:r>
            <a:r>
              <a:rPr lang="en-US" altLang="zh-TW" sz="3400" dirty="0">
                <a:latin typeface="標楷體" pitchFamily="65" charset="-120"/>
              </a:rPr>
              <a:t>/</a:t>
            </a:r>
            <a:r>
              <a:rPr lang="zh-TW" altLang="en-US" sz="3400" dirty="0">
                <a:latin typeface="標楷體" pitchFamily="65" charset="-120"/>
              </a:rPr>
              <a:t>台中發電廠空氣品質監測網分佈圖</a:t>
            </a:r>
            <a:br>
              <a:rPr lang="zh-TW" altLang="en-US" sz="3400" dirty="0">
                <a:latin typeface="標楷體" pitchFamily="65" charset="-120"/>
              </a:rPr>
            </a:br>
            <a:endParaRPr lang="zh-TW" altLang="en-US" sz="3400" dirty="0">
              <a:latin typeface="標楷體" pitchFamily="65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0" y="1125538"/>
            <a:ext cx="4572000" cy="5256212"/>
            <a:chOff x="1791" y="0"/>
            <a:chExt cx="3969" cy="4320"/>
          </a:xfrm>
        </p:grpSpPr>
        <p:pic>
          <p:nvPicPr>
            <p:cNvPr id="22535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0"/>
              <a:ext cx="3969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Text Box 7"/>
            <p:cNvSpPr txBox="1">
              <a:spLocks noChangeArrowheads="1"/>
            </p:cNvSpPr>
            <p:nvPr/>
          </p:nvSpPr>
          <p:spPr bwMode="auto">
            <a:xfrm>
              <a:off x="4421" y="576"/>
              <a:ext cx="453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頭份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37" name="Text Box 8"/>
            <p:cNvSpPr txBox="1">
              <a:spLocks noChangeArrowheads="1"/>
            </p:cNvSpPr>
            <p:nvPr/>
          </p:nvSpPr>
          <p:spPr bwMode="auto">
            <a:xfrm>
              <a:off x="4194" y="890"/>
              <a:ext cx="407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苗栗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38" name="Text Box 9"/>
            <p:cNvSpPr txBox="1">
              <a:spLocks noChangeArrowheads="1"/>
            </p:cNvSpPr>
            <p:nvPr/>
          </p:nvSpPr>
          <p:spPr bwMode="auto">
            <a:xfrm>
              <a:off x="3742" y="1297"/>
              <a:ext cx="409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三義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39" name="Text Box 10"/>
            <p:cNvSpPr txBox="1">
              <a:spLocks noChangeArrowheads="1"/>
            </p:cNvSpPr>
            <p:nvPr/>
          </p:nvSpPr>
          <p:spPr bwMode="auto">
            <a:xfrm>
              <a:off x="3697" y="1663"/>
              <a:ext cx="407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豐原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0" name="Text Box 11"/>
            <p:cNvSpPr txBox="1">
              <a:spLocks noChangeArrowheads="1"/>
            </p:cNvSpPr>
            <p:nvPr/>
          </p:nvSpPr>
          <p:spPr bwMode="auto">
            <a:xfrm>
              <a:off x="3016" y="1752"/>
              <a:ext cx="455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沙鹿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1" name="Text Box 12"/>
            <p:cNvSpPr txBox="1">
              <a:spLocks noChangeArrowheads="1"/>
            </p:cNvSpPr>
            <p:nvPr/>
          </p:nvSpPr>
          <p:spPr bwMode="auto">
            <a:xfrm>
              <a:off x="3878" y="2071"/>
              <a:ext cx="409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忠明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2" name="Text Box 13"/>
            <p:cNvSpPr txBox="1">
              <a:spLocks noChangeArrowheads="1"/>
            </p:cNvSpPr>
            <p:nvPr/>
          </p:nvSpPr>
          <p:spPr bwMode="auto">
            <a:xfrm>
              <a:off x="3742" y="2341"/>
              <a:ext cx="452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大里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3" name="Text Box 14"/>
            <p:cNvSpPr txBox="1">
              <a:spLocks noChangeArrowheads="1"/>
            </p:cNvSpPr>
            <p:nvPr/>
          </p:nvSpPr>
          <p:spPr bwMode="auto">
            <a:xfrm>
              <a:off x="4604" y="2657"/>
              <a:ext cx="453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埔里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4" name="Text Box 15"/>
            <p:cNvSpPr txBox="1">
              <a:spLocks noChangeArrowheads="1"/>
            </p:cNvSpPr>
            <p:nvPr/>
          </p:nvSpPr>
          <p:spPr bwMode="auto">
            <a:xfrm>
              <a:off x="2472" y="2025"/>
              <a:ext cx="40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zh-TW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5" name="Text Box 16"/>
            <p:cNvSpPr txBox="1">
              <a:spLocks noChangeArrowheads="1"/>
            </p:cNvSpPr>
            <p:nvPr/>
          </p:nvSpPr>
          <p:spPr bwMode="auto">
            <a:xfrm>
              <a:off x="3199" y="2477"/>
              <a:ext cx="452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彰化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6" name="Text Box 17"/>
            <p:cNvSpPr txBox="1">
              <a:spLocks noChangeArrowheads="1"/>
            </p:cNvSpPr>
            <p:nvPr/>
          </p:nvSpPr>
          <p:spPr bwMode="auto">
            <a:xfrm>
              <a:off x="3878" y="2840"/>
              <a:ext cx="408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南投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7" name="Text Box 18"/>
            <p:cNvSpPr txBox="1">
              <a:spLocks noChangeArrowheads="1"/>
            </p:cNvSpPr>
            <p:nvPr/>
          </p:nvSpPr>
          <p:spPr bwMode="auto">
            <a:xfrm>
              <a:off x="3878" y="3294"/>
              <a:ext cx="408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竹山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8" name="Text Box 19"/>
            <p:cNvSpPr txBox="1">
              <a:spLocks noChangeArrowheads="1"/>
            </p:cNvSpPr>
            <p:nvPr/>
          </p:nvSpPr>
          <p:spPr bwMode="auto">
            <a:xfrm>
              <a:off x="3199" y="3520"/>
              <a:ext cx="452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斗六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49" name="Text Box 20"/>
            <p:cNvSpPr txBox="1">
              <a:spLocks noChangeArrowheads="1"/>
            </p:cNvSpPr>
            <p:nvPr/>
          </p:nvSpPr>
          <p:spPr bwMode="auto">
            <a:xfrm>
              <a:off x="2699" y="3385"/>
              <a:ext cx="271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崙背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50" name="Text Box 21"/>
            <p:cNvSpPr txBox="1">
              <a:spLocks noChangeArrowheads="1"/>
            </p:cNvSpPr>
            <p:nvPr/>
          </p:nvSpPr>
          <p:spPr bwMode="auto">
            <a:xfrm>
              <a:off x="2609" y="2025"/>
              <a:ext cx="407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線西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51" name="Text Box 22"/>
            <p:cNvSpPr txBox="1">
              <a:spLocks noChangeArrowheads="1"/>
            </p:cNvSpPr>
            <p:nvPr/>
          </p:nvSpPr>
          <p:spPr bwMode="auto">
            <a:xfrm>
              <a:off x="2564" y="2613"/>
              <a:ext cx="406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二林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52" name="Text Box 23"/>
            <p:cNvSpPr txBox="1">
              <a:spLocks noChangeArrowheads="1"/>
            </p:cNvSpPr>
            <p:nvPr/>
          </p:nvSpPr>
          <p:spPr bwMode="auto">
            <a:xfrm>
              <a:off x="2246" y="3520"/>
              <a:ext cx="363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台西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553" name="Line 24"/>
            <p:cNvSpPr>
              <a:spLocks noChangeShapeType="1"/>
            </p:cNvSpPr>
            <p:nvPr/>
          </p:nvSpPr>
          <p:spPr bwMode="auto">
            <a:xfrm flipH="1" flipV="1">
              <a:off x="3334" y="1434"/>
              <a:ext cx="226" cy="68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554" name="Text Box 25"/>
            <p:cNvSpPr txBox="1">
              <a:spLocks noChangeArrowheads="1"/>
            </p:cNvSpPr>
            <p:nvPr/>
          </p:nvSpPr>
          <p:spPr bwMode="auto">
            <a:xfrm>
              <a:off x="3061" y="1207"/>
              <a:ext cx="410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800" b="1">
                  <a:solidFill>
                    <a:srgbClr val="FFFFFF"/>
                  </a:solidFill>
                  <a:ea typeface="標楷體" panose="03000509000000000000" pitchFamily="65" charset="-120"/>
                </a:rPr>
                <a:t>西屯</a:t>
              </a:r>
              <a:endParaRPr lang="zh-TW" altLang="en-US" sz="1800">
                <a:solidFill>
                  <a:srgbClr val="00000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2534" name="圖片 27" descr="大觀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96975"/>
            <a:ext cx="4738687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E524A480-1BEC-45ED-B371-CEBAB2BC1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01162071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90389" y="8040"/>
            <a:ext cx="777240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3600" dirty="0">
                <a:latin typeface="標楷體" pitchFamily="65" charset="-120"/>
              </a:rPr>
              <a:t>台電空品資料</a:t>
            </a:r>
            <a:r>
              <a:rPr lang="en-US" altLang="zh-TW" sz="3600" dirty="0">
                <a:latin typeface="標楷體" pitchFamily="65" charset="-120"/>
              </a:rPr>
              <a:t>-</a:t>
            </a:r>
            <a:r>
              <a:rPr lang="zh-TW" altLang="en-US" sz="3600" u="sng" dirty="0">
                <a:latin typeface="標楷體" pitchFamily="65" charset="-120"/>
              </a:rPr>
              <a:t>資料使用率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389" y="1392560"/>
            <a:ext cx="7772400" cy="4124672"/>
          </a:xfrm>
          <a:solidFill>
            <a:srgbClr val="C9FFFF"/>
          </a:solidFill>
          <a:ln w="28575">
            <a:solidFill>
              <a:srgbClr val="00B0F0"/>
            </a:solidFill>
          </a:ln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2400" dirty="0"/>
              <a:t>各</a:t>
            </a:r>
            <a:r>
              <a:rPr lang="zh-TW" altLang="en-US" sz="2400" dirty="0" smtClean="0"/>
              <a:t>站</a:t>
            </a:r>
            <a:r>
              <a:rPr lang="en-US" altLang="zh-TW" sz="2400" dirty="0" smtClean="0"/>
              <a:t>2020</a:t>
            </a:r>
            <a:r>
              <a:rPr lang="zh-TW" altLang="en-US" sz="2400" dirty="0" smtClean="0"/>
              <a:t>年</a:t>
            </a:r>
            <a:r>
              <a:rPr lang="zh-TW" altLang="en-US" sz="2400" dirty="0"/>
              <a:t>平均資料</a:t>
            </a:r>
            <a:r>
              <a:rPr lang="zh-TW" altLang="en-US" sz="2400" dirty="0">
                <a:solidFill>
                  <a:srgbClr val="FF0000"/>
                </a:solidFill>
              </a:rPr>
              <a:t>使用狀況皆在</a:t>
            </a:r>
            <a:r>
              <a:rPr lang="en-US" altLang="zh-TW" sz="2400" dirty="0" smtClean="0">
                <a:solidFill>
                  <a:srgbClr val="FF0000"/>
                </a:solidFill>
              </a:rPr>
              <a:t>92</a:t>
            </a:r>
            <a:r>
              <a:rPr lang="zh-TW" altLang="en-US" sz="2400" dirty="0" smtClean="0">
                <a:solidFill>
                  <a:srgbClr val="FF0000"/>
                </a:solidFill>
              </a:rPr>
              <a:t>％</a:t>
            </a:r>
            <a:r>
              <a:rPr lang="zh-TW" altLang="en-US" sz="2400" dirty="0">
                <a:solidFill>
                  <a:srgbClr val="FF0000"/>
                </a:solidFill>
              </a:rPr>
              <a:t>以上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algn="just" eaLnBrk="1" hangingPunct="1">
              <a:defRPr/>
            </a:pPr>
            <a:r>
              <a:rPr lang="en-US" altLang="zh-TW" sz="2400" dirty="0"/>
              <a:t>NOx</a:t>
            </a:r>
            <a:r>
              <a:rPr lang="zh-TW" altLang="en-US" sz="2400" dirty="0"/>
              <a:t>分析儀部分，</a:t>
            </a:r>
            <a:r>
              <a:rPr lang="zh-TW" altLang="en-US" sz="2400" dirty="0" smtClean="0"/>
              <a:t>除彰化站</a:t>
            </a:r>
            <a:r>
              <a:rPr lang="zh-TW" altLang="en-US" sz="2400" dirty="0"/>
              <a:t>資料使用率平均達</a:t>
            </a:r>
            <a:r>
              <a:rPr lang="en-US" altLang="zh-TW" sz="2400" dirty="0" smtClean="0"/>
              <a:t>92%</a:t>
            </a:r>
            <a:r>
              <a:rPr lang="zh-TW" altLang="en-US" sz="2400" dirty="0"/>
              <a:t>，各月資料使用率平均達</a:t>
            </a:r>
            <a:r>
              <a:rPr lang="en-US" altLang="zh-TW" sz="2400" dirty="0"/>
              <a:t>98</a:t>
            </a:r>
            <a:r>
              <a:rPr lang="zh-TW" altLang="en-US" sz="2400" dirty="0"/>
              <a:t>％。</a:t>
            </a:r>
            <a:endParaRPr lang="en-US" altLang="zh-TW" sz="2400" dirty="0"/>
          </a:p>
          <a:p>
            <a:pPr algn="just" eaLnBrk="1" hangingPunct="1">
              <a:defRPr/>
            </a:pPr>
            <a:r>
              <a:rPr lang="en-US" altLang="zh-TW" sz="2400" dirty="0"/>
              <a:t>SO</a:t>
            </a:r>
            <a:r>
              <a:rPr lang="en-US" altLang="zh-TW" sz="2400" baseline="-25000" dirty="0"/>
              <a:t>2</a:t>
            </a:r>
            <a:r>
              <a:rPr lang="zh-TW" altLang="en-US" sz="2400" dirty="0"/>
              <a:t>分析儀部分，除伸</a:t>
            </a:r>
            <a:r>
              <a:rPr lang="zh-TW" altLang="en-US" sz="2400" dirty="0" smtClean="0"/>
              <a:t>港及彰化站</a:t>
            </a:r>
            <a:r>
              <a:rPr lang="zh-TW" altLang="en-US" sz="2400" dirty="0"/>
              <a:t>外，各月資料使用率平均達</a:t>
            </a:r>
            <a:r>
              <a:rPr lang="en-US" altLang="zh-TW" sz="2400" dirty="0"/>
              <a:t>98</a:t>
            </a:r>
            <a:r>
              <a:rPr lang="zh-TW" altLang="en-US" sz="2400" dirty="0"/>
              <a:t>％。</a:t>
            </a:r>
            <a:endParaRPr lang="en-US" altLang="zh-TW" sz="2400" dirty="0"/>
          </a:p>
          <a:p>
            <a:pPr algn="just" eaLnBrk="1" hangingPunct="1">
              <a:defRPr/>
            </a:pPr>
            <a:r>
              <a:rPr lang="en-US" altLang="zh-TW" sz="2400" dirty="0"/>
              <a:t>O</a:t>
            </a:r>
            <a:r>
              <a:rPr lang="en-US" altLang="zh-TW" sz="2400" baseline="-25000" dirty="0"/>
              <a:t>3</a:t>
            </a:r>
            <a:r>
              <a:rPr lang="zh-TW" altLang="en-US" sz="2400" dirty="0"/>
              <a:t>分析儀</a:t>
            </a:r>
            <a:r>
              <a:rPr lang="zh-TW" altLang="en-US" sz="2400" dirty="0" smtClean="0"/>
              <a:t>部分，</a:t>
            </a:r>
            <a:r>
              <a:rPr lang="zh-TW" altLang="en-US" sz="2400" dirty="0"/>
              <a:t>各月資料使用率平均達</a:t>
            </a:r>
            <a:r>
              <a:rPr lang="en-US" altLang="zh-TW" sz="2400" dirty="0"/>
              <a:t>98%</a:t>
            </a:r>
            <a:r>
              <a:rPr lang="zh-TW" altLang="en-US" sz="2400" dirty="0"/>
              <a:t>，整體而論資料使用率良好。</a:t>
            </a:r>
          </a:p>
          <a:p>
            <a:pPr algn="just" eaLnBrk="1" hangingPunct="1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PM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10</a:t>
            </a:r>
            <a:r>
              <a:rPr lang="zh-TW" altLang="en-US" sz="2400" dirty="0">
                <a:solidFill>
                  <a:srgbClr val="FF0000"/>
                </a:solidFill>
              </a:rPr>
              <a:t>及</a:t>
            </a:r>
            <a:r>
              <a:rPr lang="en-US" altLang="zh-TW" sz="2400" dirty="0">
                <a:solidFill>
                  <a:srgbClr val="FF0000"/>
                </a:solidFill>
              </a:rPr>
              <a:t>PM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2.5</a:t>
            </a:r>
            <a:r>
              <a:rPr lang="zh-TW" altLang="en-US" sz="2400" dirty="0">
                <a:solidFill>
                  <a:srgbClr val="FF0000"/>
                </a:solidFill>
              </a:rPr>
              <a:t>分析儀因儀器內部每小時自動校正，無須扣除</a:t>
            </a:r>
            <a:r>
              <a:rPr lang="en-US" altLang="zh-TW" sz="2400" dirty="0">
                <a:solidFill>
                  <a:srgbClr val="FF0000"/>
                </a:solidFill>
              </a:rPr>
              <a:t>2</a:t>
            </a:r>
            <a:r>
              <a:rPr lang="zh-TW" altLang="en-US" sz="2400" dirty="0">
                <a:solidFill>
                  <a:srgbClr val="FF0000"/>
                </a:solidFill>
              </a:rPr>
              <a:t>個小時全幅比對時間，故整月之資料使用率計最佳可達</a:t>
            </a:r>
            <a:r>
              <a:rPr lang="en-US" altLang="zh-TW" sz="2400" dirty="0" smtClean="0">
                <a:solidFill>
                  <a:srgbClr val="FF0000"/>
                </a:solidFill>
              </a:rPr>
              <a:t>99</a:t>
            </a:r>
            <a:r>
              <a:rPr lang="zh-TW" altLang="en-US" sz="2400" dirty="0" smtClean="0">
                <a:solidFill>
                  <a:srgbClr val="FF0000"/>
                </a:solidFill>
              </a:rPr>
              <a:t>％。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en-US" altLang="zh-TW" sz="2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7A4B7044-6F94-489B-9029-C60D0F76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63763887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99392"/>
            <a:ext cx="8856984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3600" dirty="0"/>
              <a:t>空氣品質現況</a:t>
            </a:r>
            <a:r>
              <a:rPr lang="en-US" altLang="zh-TW" sz="3600" dirty="0"/>
              <a:t>-</a:t>
            </a:r>
            <a:r>
              <a:rPr lang="zh-TW" altLang="en-US" sz="3600" u="sng" dirty="0"/>
              <a:t>超限次數統計</a:t>
            </a:r>
            <a:r>
              <a:rPr lang="en-US" altLang="zh-TW" sz="3600" u="sng" dirty="0"/>
              <a:t>(</a:t>
            </a:r>
            <a:r>
              <a:rPr lang="zh-TW" altLang="en-US" sz="3600" u="sng" dirty="0"/>
              <a:t>依污染物項目</a:t>
            </a:r>
            <a:r>
              <a:rPr lang="en-US" altLang="zh-TW" sz="3600" u="sng" dirty="0"/>
              <a:t>)</a:t>
            </a:r>
            <a:endParaRPr lang="zh-TW" altLang="en-US" sz="3600" u="sng" dirty="0"/>
          </a:p>
        </p:txBody>
      </p:sp>
      <p:graphicFrame>
        <p:nvGraphicFramePr>
          <p:cNvPr id="2666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62850"/>
              </p:ext>
            </p:extLst>
          </p:nvPr>
        </p:nvGraphicFramePr>
        <p:xfrm>
          <a:off x="107950" y="836712"/>
          <a:ext cx="8891588" cy="5235017"/>
        </p:xfrm>
        <a:graphic>
          <a:graphicData uri="http://schemas.openxmlformats.org/drawingml/2006/table">
            <a:tbl>
              <a:tblPr/>
              <a:tblGrid>
                <a:gridCol w="7588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55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071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841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項目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細節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762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SO</a:t>
                      </a:r>
                      <a:r>
                        <a:rPr kumimoji="0" lang="en-US" altLang="zh-TW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小時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平均</a:t>
                      </a:r>
                      <a:r>
                        <a:rPr kumimoji="0" lang="zh-TW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值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&gt;250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ppm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1~12</a:t>
                      </a: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月均合格。</a:t>
                      </a:r>
                      <a:endParaRPr kumimoji="0" lang="zh-TW" altLang="zh-TW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76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平均值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&gt;100 ppm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1~12</a:t>
                      </a: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月均合格。</a:t>
                      </a:r>
                      <a:endParaRPr kumimoji="0" lang="zh-TW" altLang="zh-TW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69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NO</a:t>
                      </a:r>
                      <a:r>
                        <a:rPr kumimoji="0" lang="en-US" altLang="zh-TW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小時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平均</a:t>
                      </a: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值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&gt;250 ppb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1~12</a:t>
                      </a: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月均合格。</a:t>
                      </a:r>
                      <a:endParaRPr kumimoji="0" lang="zh-TW" altLang="zh-TW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69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PM</a:t>
                      </a:r>
                      <a:r>
                        <a:rPr kumimoji="0" lang="en-US" altLang="zh-TW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2.5</a:t>
                      </a:r>
                      <a:endParaRPr kumimoji="0" lang="zh-TW" altLang="zh-TW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日均值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&gt;35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  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sym typeface="Symbol" pitchFamily="18" charset="2"/>
                        </a:rPr>
                        <a:t>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g/m</a:t>
                      </a:r>
                      <a:r>
                        <a:rPr kumimoji="1" lang="en-US" altLang="zh-TW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草屯</a:t>
                      </a: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及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彰化超出</a:t>
                      </a: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天數較多，分別為</a:t>
                      </a:r>
                      <a:r>
                        <a:rPr kumimoji="1" lang="en-US" altLang="zh-TW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及</a:t>
                      </a:r>
                      <a:r>
                        <a:rPr kumimoji="1" lang="en-US" altLang="zh-TW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次，</a:t>
                      </a:r>
                      <a:endParaRPr kumimoji="1" lang="en-US" altLang="zh-TW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marR="0" lvl="1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其他測站超標天數在</a:t>
                      </a:r>
                      <a:r>
                        <a:rPr kumimoji="1" lang="en-US" altLang="zh-TW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天以內。</a:t>
                      </a:r>
                      <a:endParaRPr kumimoji="0" lang="en-US" altLang="zh-TW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98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PM</a:t>
                      </a:r>
                      <a:r>
                        <a:rPr kumimoji="0" lang="en-US" altLang="zh-TW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</a:t>
                      </a:r>
                      <a:endParaRPr kumimoji="0" lang="zh-TW" altLang="zh-TW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日平均</a:t>
                      </a: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值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&gt;125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en-US" altLang="zh-TW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μg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/m</a:t>
                      </a:r>
                      <a:r>
                        <a:rPr kumimoji="1" lang="en-US" altLang="zh-TW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伸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港</a:t>
                      </a:r>
                      <a:r>
                        <a:rPr kumimoji="0" lang="zh-TW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有</a:t>
                      </a: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超標</a:t>
                      </a:r>
                      <a:r>
                        <a:rPr kumimoji="0" lang="zh-TW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，為</a:t>
                      </a:r>
                      <a:r>
                        <a:rPr kumimoji="0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次</a:t>
                      </a: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，</a:t>
                      </a:r>
                      <a:endParaRPr kumimoji="0" lang="en-US" altLang="zh-TW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457200" marR="0" lvl="1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其他測站日均值無超標之情形。</a:t>
                      </a:r>
                      <a:endParaRPr kumimoji="0" lang="en-US" altLang="zh-TW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762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zh-TW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小時最大值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&gt;120 ppb</a:t>
                      </a:r>
                      <a:r>
                        <a:rPr kumimoji="0" lang="zh-TW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日數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太平站有</a:t>
                      </a: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超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標</a:t>
                      </a:r>
                      <a:r>
                        <a:rPr kumimoji="1" lang="en-US" altLang="zh-TW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，其他測站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皆少於</a:t>
                      </a:r>
                      <a:r>
                        <a:rPr kumimoji="1" lang="en-US" altLang="zh-TW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次。</a:t>
                      </a:r>
                      <a:endParaRPr kumimoji="0" lang="zh-TW" altLang="zh-TW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80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8</a:t>
                      </a:r>
                      <a:r>
                        <a:rPr kumimoji="0" lang="zh-TW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小時平均值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&gt;60 ppb</a:t>
                      </a:r>
                      <a:r>
                        <a:rPr kumimoji="0" lang="zh-TW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日數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8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鹿港、太平、大甲、伸</a:t>
                      </a: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港站超出天數較多，分別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為</a:t>
                      </a:r>
                      <a:r>
                        <a:rPr kumimoji="1" lang="en-US" altLang="zh-TW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61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、</a:t>
                      </a:r>
                      <a:r>
                        <a:rPr kumimoji="1" lang="en-US" altLang="zh-TW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78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、</a:t>
                      </a:r>
                      <a:r>
                        <a:rPr kumimoji="1" lang="en-US" altLang="zh-TW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51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及</a:t>
                      </a:r>
                      <a:r>
                        <a:rPr kumimoji="1" lang="en-US" altLang="zh-TW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57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次</a:t>
                      </a: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，</a:t>
                      </a:r>
                      <a:endParaRPr kumimoji="1" lang="en-US" altLang="zh-TW" sz="1600" b="0" i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  <a:p>
                      <a:pPr marL="457200" marR="0" lvl="1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其他測站超標天數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在</a:t>
                      </a:r>
                      <a:r>
                        <a:rPr kumimoji="1" lang="en-US" altLang="zh-TW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30</a:t>
                      </a:r>
                      <a:r>
                        <a:rPr kumimoji="1" lang="zh-TW" alt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天</a:t>
                      </a:r>
                      <a:r>
                        <a:rPr kumimoji="1" lang="zh-TW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以內。</a:t>
                      </a:r>
                      <a:endParaRPr kumimoji="0" lang="en-US" altLang="zh-TW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99348AF9-0C9F-4DC4-9BC4-A609F6D4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29</a:t>
            </a:fld>
            <a:endParaRPr lang="en-US" altLang="zh-TW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07A26E03-982C-47F8-B308-BF0D5F4C4F6B}"/>
              </a:ext>
            </a:extLst>
          </p:cNvPr>
          <p:cNvSpPr txBox="1"/>
          <p:nvPr/>
        </p:nvSpPr>
        <p:spPr>
          <a:xfrm>
            <a:off x="70472" y="6093296"/>
            <a:ext cx="7237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solidFill>
                  <a:srgbClr val="FF0000"/>
                </a:solidFill>
                <a:ea typeface="標楷體" panose="03000509000000000000" pitchFamily="65" charset="-120"/>
              </a:rPr>
              <a:t>※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  <a:ea typeface="+mn-ea"/>
              </a:rPr>
              <a:t>本報告所列之</a:t>
            </a:r>
            <a:r>
              <a:rPr lang="en-US" altLang="zh-TW" sz="2400" b="1" dirty="0">
                <a:solidFill>
                  <a:srgbClr val="FF0000"/>
                </a:solidFill>
                <a:latin typeface="Times New Roman"/>
                <a:ea typeface="標楷體"/>
              </a:rPr>
              <a:t>O</a:t>
            </a:r>
            <a:r>
              <a:rPr lang="en-US" altLang="zh-TW" sz="2400" b="1" baseline="-25000" dirty="0">
                <a:solidFill>
                  <a:srgbClr val="FF0000"/>
                </a:solidFill>
                <a:latin typeface="Times New Roman"/>
                <a:ea typeface="標楷體"/>
              </a:rPr>
              <a:t>3</a:t>
            </a:r>
            <a:r>
              <a:rPr lang="zh-TW" altLang="en-US" sz="2400" b="1" dirty="0">
                <a:solidFill>
                  <a:srgbClr val="FF0000"/>
                </a:solidFill>
                <a:latin typeface="Times New Roman"/>
                <a:ea typeface="標楷體"/>
              </a:rPr>
              <a:t>皆指臭氧小時最大值</a:t>
            </a:r>
            <a:endParaRPr lang="zh-TW" altLang="en-US" sz="2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3664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3</a:t>
            </a:fld>
            <a:endParaRPr lang="en-US" altLang="zh-TW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5690675"/>
              </p:ext>
            </p:extLst>
          </p:nvPr>
        </p:nvGraphicFramePr>
        <p:xfrm>
          <a:off x="561451" y="1724092"/>
          <a:ext cx="7754965" cy="2785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611">
                  <a:extLst>
                    <a:ext uri="{9D8B030D-6E8A-4147-A177-3AD203B41FA5}">
                      <a16:colId xmlns="" xmlns:a16="http://schemas.microsoft.com/office/drawing/2014/main" val="3613684624"/>
                    </a:ext>
                  </a:extLst>
                </a:gridCol>
                <a:gridCol w="2082983">
                  <a:extLst>
                    <a:ext uri="{9D8B030D-6E8A-4147-A177-3AD203B41FA5}">
                      <a16:colId xmlns="" xmlns:a16="http://schemas.microsoft.com/office/drawing/2014/main" val="3182977942"/>
                    </a:ext>
                  </a:extLst>
                </a:gridCol>
                <a:gridCol w="1620787">
                  <a:extLst>
                    <a:ext uri="{9D8B030D-6E8A-4147-A177-3AD203B41FA5}">
                      <a16:colId xmlns="" xmlns:a16="http://schemas.microsoft.com/office/drawing/2014/main" val="1457725635"/>
                    </a:ext>
                  </a:extLst>
                </a:gridCol>
                <a:gridCol w="2785584">
                  <a:extLst>
                    <a:ext uri="{9D8B030D-6E8A-4147-A177-3AD203B41FA5}">
                      <a16:colId xmlns="" xmlns:a16="http://schemas.microsoft.com/office/drawing/2014/main" val="3667658697"/>
                    </a:ext>
                  </a:extLst>
                </a:gridCol>
              </a:tblGrid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年度</a:t>
                      </a:r>
                      <a:r>
                        <a:rPr lang="en-US" altLang="zh-TW" sz="14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面積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>
                          <a:effectLst/>
                        </a:rPr>
                        <a:t>平方公里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人口數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人口密度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TW" sz="1400" kern="100">
                          <a:effectLst/>
                        </a:rPr>
                        <a:t>平方公里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73465432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2,214.90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2,719,835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1,227.97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39643534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2,744,445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1,239.08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05538010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2,767,239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1,249.38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774724419"/>
                  </a:ext>
                </a:extLst>
              </a:tr>
              <a:tr h="35760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2,787,070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1,258.33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38321297"/>
                  </a:ext>
                </a:extLst>
              </a:tr>
              <a:tr h="34538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107</a:t>
                      </a:r>
                      <a:endParaRPr lang="zh-TW" sz="1400" b="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  <a:effectLst/>
                        </a:rPr>
                        <a:t>2,803,894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1,265.93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760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108</a:t>
                      </a:r>
                      <a:endParaRPr lang="zh-TW" sz="1400" b="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effectLst/>
                        </a:rPr>
                        <a:t>2,815,261</a:t>
                      </a:r>
                      <a:endParaRPr lang="en-US" altLang="zh-TW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1,271.05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471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1400" b="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2,820,787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1,273.55</a:t>
                      </a:r>
                      <a:endParaRPr lang="zh-TW" alt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61451" y="492166"/>
            <a:ext cx="813690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zh-TW" sz="2800" b="1" dirty="0" smtClean="0"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103</a:t>
            </a:r>
            <a:r>
              <a:rPr kumimoji="0"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年至</a:t>
            </a:r>
            <a:r>
              <a:rPr kumimoji="0" lang="en-US" altLang="zh-TW" sz="2800" b="1" dirty="0" smtClean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kumimoji="0"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年臺</a:t>
            </a:r>
            <a:r>
              <a:rPr kumimoji="0"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中市人口統計基本資料一覽表</a:t>
            </a:r>
            <a:endParaRPr kumimoji="0" lang="zh-TW" altLang="en-US" sz="800" b="1" dirty="0"/>
          </a:p>
          <a:p>
            <a:pPr lvl="0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資料來源：內政部統計處，內政統計查詢網  </a:t>
            </a:r>
            <a:r>
              <a:rPr kumimoji="0" lang="en-US" altLang="zh-TW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http://statis.moi.gov.tw/micst/stmain.jsp?sys=100</a:t>
            </a:r>
            <a:endParaRPr kumimoji="0" lang="zh-TW" altLang="en-US" sz="1800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259632" y="4636808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台中市人口數逐年增加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1835696" y="3789040"/>
            <a:ext cx="0" cy="72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3923928" y="3789040"/>
            <a:ext cx="0" cy="72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8481373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0CBC2A2E-C879-41FD-BD79-F7E1BDDC7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="" xmlns:a16="http://schemas.microsoft.com/office/drawing/2014/main" id="{D20C42C4-F276-4DCE-A88B-8AC1FC9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20688"/>
            <a:ext cx="8568952" cy="1362075"/>
          </a:xfrm>
        </p:spPr>
        <p:txBody>
          <a:bodyPr/>
          <a:lstStyle/>
          <a:p>
            <a:pPr algn="ctr"/>
            <a:r>
              <a:rPr lang="zh-TW" altLang="en-US" sz="6600" dirty="0"/>
              <a:t>中部地區</a:t>
            </a:r>
            <a:r>
              <a:rPr lang="en-US" altLang="zh-TW" sz="6600" dirty="0"/>
              <a:t>PM</a:t>
            </a:r>
            <a:r>
              <a:rPr lang="en-US" altLang="zh-TW" sz="6600" baseline="-25000" dirty="0"/>
              <a:t>2.5</a:t>
            </a:r>
            <a:br>
              <a:rPr lang="en-US" altLang="zh-TW" sz="6600" baseline="-25000" dirty="0"/>
            </a:br>
            <a:r>
              <a:rPr lang="zh-TW" altLang="en-US" sz="6600" dirty="0"/>
              <a:t>變化及分析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C1F61703-10DB-4984-84AB-89160AFC2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6479712"/>
            <a:ext cx="329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照片來源</a:t>
            </a:r>
            <a:r>
              <a:rPr lang="en-US" altLang="zh-TW" sz="1800" dirty="0">
                <a:solidFill>
                  <a:schemeClr val="bg1"/>
                </a:solidFill>
                <a:latin typeface="+mn-ea"/>
                <a:ea typeface="+mn-ea"/>
              </a:rPr>
              <a:t>:</a:t>
            </a: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中興大學計資中心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C84D2D42-EEE6-46A9-BBA5-E2D913C2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7012-F18A-44A5-A974-2D307231178F}" type="slidenum">
              <a:rPr lang="en-US" altLang="zh-TW" smtClean="0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62032244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F4FD-C27C-4317-A7D8-D8C9CE613635}" type="slidenum">
              <a:rPr lang="en-US" altLang="zh-TW" smtClean="0">
                <a:solidFill>
                  <a:prstClr val="white"/>
                </a:solidFill>
              </a:rPr>
              <a:pPr/>
              <a:t>31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028" name="AutoShape 4"/>
          <p:cNvSpPr>
            <a:spLocks noChangeAspect="1" noChangeArrowheads="1" noTextEdit="1"/>
          </p:cNvSpPr>
          <p:nvPr/>
        </p:nvSpPr>
        <p:spPr bwMode="auto">
          <a:xfrm>
            <a:off x="5867400" y="1268413"/>
            <a:ext cx="18494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4" name="群組 52"/>
          <p:cNvGrpSpPr/>
          <p:nvPr/>
        </p:nvGrpSpPr>
        <p:grpSpPr>
          <a:xfrm>
            <a:off x="827584" y="980728"/>
            <a:ext cx="7488832" cy="3096344"/>
            <a:chOff x="971600" y="980728"/>
            <a:chExt cx="7488832" cy="3096344"/>
          </a:xfrm>
        </p:grpSpPr>
        <p:sp>
          <p:nvSpPr>
            <p:cNvPr id="48" name="矩形 47"/>
            <p:cNvSpPr/>
            <p:nvPr/>
          </p:nvSpPr>
          <p:spPr>
            <a:xfrm>
              <a:off x="3419872" y="980728"/>
              <a:ext cx="2304256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>
                  <a:solidFill>
                    <a:srgbClr val="FF0000"/>
                  </a:solidFill>
                  <a:latin typeface="標楷體"/>
                </a:rPr>
                <a:t>全台平均濃度</a:t>
              </a:r>
              <a:r>
                <a:rPr lang="en-US" altLang="zh-TW" sz="1400" dirty="0">
                  <a:solidFill>
                    <a:srgbClr val="FF0000"/>
                  </a:solidFill>
                  <a:latin typeface="標楷體"/>
                </a:rPr>
                <a:t>: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標楷體"/>
                </a:rPr>
                <a:t>24.8</a:t>
              </a:r>
              <a:r>
                <a:rPr lang="en-US" altLang="zh-TW" sz="1400" kern="100" dirty="0" smtClean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</a:rPr>
                <a:t>g/m</a:t>
              </a:r>
              <a:r>
                <a:rPr lang="en-US" altLang="zh-TW" sz="1400" kern="100" baseline="30000" dirty="0">
                  <a:solidFill>
                    <a:srgbClr val="FF0000"/>
                  </a:solidFill>
                  <a:latin typeface="標楷體"/>
                </a:rPr>
                <a:t>3</a:t>
              </a:r>
              <a:r>
                <a:rPr lang="zh-TW" altLang="en-US" sz="1400" kern="100" baseline="30000" dirty="0">
                  <a:solidFill>
                    <a:srgbClr val="FF0000"/>
                  </a:solidFill>
                  <a:latin typeface="標楷體"/>
                </a:rPr>
                <a:t> </a:t>
              </a:r>
              <a:endParaRPr lang="zh-TW" altLang="en-US" sz="1400" dirty="0">
                <a:solidFill>
                  <a:srgbClr val="FF0000"/>
                </a:solidFill>
                <a:latin typeface="標楷體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043608" y="3789040"/>
              <a:ext cx="2304256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>
                  <a:solidFill>
                    <a:srgbClr val="FF0000"/>
                  </a:solidFill>
                  <a:latin typeface="標楷體"/>
                </a:rPr>
                <a:t>全台平均濃度</a:t>
              </a:r>
              <a:r>
                <a:rPr lang="en-US" altLang="zh-TW" sz="1400" dirty="0">
                  <a:solidFill>
                    <a:srgbClr val="FF0000"/>
                  </a:solidFill>
                  <a:latin typeface="標楷體"/>
                </a:rPr>
                <a:t>: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標楷體"/>
                </a:rPr>
                <a:t>22.8</a:t>
              </a:r>
              <a:r>
                <a:rPr lang="en-US" altLang="zh-TW" sz="1400" kern="100" dirty="0" smtClean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</a:rPr>
                <a:t>g/m</a:t>
              </a:r>
              <a:r>
                <a:rPr lang="en-US" altLang="zh-TW" sz="1400" kern="100" baseline="30000" dirty="0">
                  <a:solidFill>
                    <a:srgbClr val="FF0000"/>
                  </a:solidFill>
                  <a:latin typeface="標楷體"/>
                </a:rPr>
                <a:t>3</a:t>
              </a:r>
              <a:r>
                <a:rPr lang="zh-TW" altLang="en-US" sz="1400" kern="100" baseline="30000" dirty="0">
                  <a:solidFill>
                    <a:srgbClr val="FF0000"/>
                  </a:solidFill>
                  <a:latin typeface="標楷體"/>
                </a:rPr>
                <a:t> </a:t>
              </a:r>
              <a:endParaRPr lang="zh-TW" altLang="en-US" sz="1400" dirty="0">
                <a:solidFill>
                  <a:srgbClr val="FF0000"/>
                </a:solidFill>
                <a:latin typeface="標楷體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71600" y="980728"/>
              <a:ext cx="244827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>
                  <a:solidFill>
                    <a:srgbClr val="FF0000"/>
                  </a:solidFill>
                  <a:latin typeface="標楷體"/>
                </a:rPr>
                <a:t>全台平均濃度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標楷體"/>
                </a:rPr>
                <a:t>:27.2</a:t>
              </a:r>
              <a:r>
                <a:rPr lang="en-US" altLang="zh-TW" sz="1400" kern="100" dirty="0" smtClean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</a:rPr>
                <a:t>g/m</a:t>
              </a:r>
              <a:r>
                <a:rPr lang="en-US" altLang="zh-TW" sz="1400" kern="100" baseline="30000" dirty="0">
                  <a:solidFill>
                    <a:srgbClr val="FF0000"/>
                  </a:solidFill>
                  <a:latin typeface="標楷體"/>
                </a:rPr>
                <a:t>3</a:t>
              </a:r>
              <a:r>
                <a:rPr lang="zh-TW" altLang="en-US" sz="1400" kern="100" baseline="30000" dirty="0">
                  <a:solidFill>
                    <a:srgbClr val="FF0000"/>
                  </a:solidFill>
                  <a:latin typeface="標楷體"/>
                </a:rPr>
                <a:t> </a:t>
              </a:r>
              <a:endParaRPr lang="zh-TW" altLang="en-US" sz="1400" dirty="0">
                <a:solidFill>
                  <a:srgbClr val="FF0000"/>
                </a:solidFill>
                <a:latin typeface="標楷體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940152" y="980728"/>
              <a:ext cx="2304256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>
                  <a:solidFill>
                    <a:srgbClr val="FF0000"/>
                  </a:solidFill>
                  <a:latin typeface="標楷體"/>
                </a:rPr>
                <a:t>全台平均濃度</a:t>
              </a:r>
              <a:r>
                <a:rPr lang="en-US" altLang="zh-TW" sz="1400" dirty="0">
                  <a:solidFill>
                    <a:srgbClr val="FF0000"/>
                  </a:solidFill>
                  <a:latin typeface="標楷體"/>
                </a:rPr>
                <a:t>: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標楷體"/>
                </a:rPr>
                <a:t>23.7</a:t>
              </a:r>
              <a:r>
                <a:rPr lang="en-US" altLang="zh-TW" sz="1400" kern="100" dirty="0" smtClean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</a:rPr>
                <a:t>g/m</a:t>
              </a:r>
              <a:r>
                <a:rPr lang="en-US" altLang="zh-TW" sz="1400" kern="100" baseline="30000" dirty="0">
                  <a:solidFill>
                    <a:srgbClr val="FF0000"/>
                  </a:solidFill>
                  <a:latin typeface="標楷體"/>
                </a:rPr>
                <a:t>3</a:t>
              </a:r>
              <a:r>
                <a:rPr lang="zh-TW" altLang="en-US" sz="1400" kern="100" baseline="30000" dirty="0">
                  <a:solidFill>
                    <a:srgbClr val="FF0000"/>
                  </a:solidFill>
                  <a:latin typeface="標楷體"/>
                </a:rPr>
                <a:t> </a:t>
              </a:r>
              <a:endParaRPr lang="zh-TW" altLang="en-US" sz="1400" dirty="0">
                <a:solidFill>
                  <a:srgbClr val="FF0000"/>
                </a:solidFill>
                <a:latin typeface="標楷體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3419872" y="3789040"/>
              <a:ext cx="2304256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>
                  <a:solidFill>
                    <a:srgbClr val="FF0000"/>
                  </a:solidFill>
                  <a:latin typeface="標楷體"/>
                </a:rPr>
                <a:t>全台平均濃度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標楷體"/>
                </a:rPr>
                <a:t>:19.8</a:t>
              </a:r>
              <a:r>
                <a:rPr lang="en-US" altLang="zh-TW" sz="1400" kern="100" dirty="0" smtClean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</a:rPr>
                <a:t>g/m</a:t>
              </a:r>
              <a:r>
                <a:rPr lang="en-US" altLang="zh-TW" sz="1400" kern="100" baseline="30000" dirty="0">
                  <a:solidFill>
                    <a:srgbClr val="FF0000"/>
                  </a:solidFill>
                  <a:latin typeface="標楷體"/>
                </a:rPr>
                <a:t>3</a:t>
              </a:r>
              <a:r>
                <a:rPr lang="zh-TW" altLang="en-US" sz="1400" kern="100" baseline="30000" dirty="0">
                  <a:solidFill>
                    <a:srgbClr val="FF0000"/>
                  </a:solidFill>
                  <a:latin typeface="標楷體"/>
                </a:rPr>
                <a:t> </a:t>
              </a:r>
              <a:endParaRPr lang="zh-TW" altLang="en-US" sz="1400" dirty="0">
                <a:solidFill>
                  <a:srgbClr val="FF0000"/>
                </a:solidFill>
                <a:latin typeface="標楷體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5868144" y="3789040"/>
              <a:ext cx="259228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>
                  <a:solidFill>
                    <a:srgbClr val="FF0000"/>
                  </a:solidFill>
                  <a:latin typeface="標楷體"/>
                </a:rPr>
                <a:t>全台平均濃度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標楷體"/>
                </a:rPr>
                <a:t>:</a:t>
              </a:r>
              <a:r>
                <a:rPr lang="en-US" altLang="zh-TW" sz="1400" kern="100" dirty="0" smtClean="0">
                  <a:solidFill>
                    <a:srgbClr val="FF0000"/>
                  </a:solidFill>
                  <a:latin typeface="標楷體"/>
                  <a:cs typeface="Times New Roman" panose="02020603050405020304" pitchFamily="18" charset="0"/>
                  <a:sym typeface="Symbol" panose="05050102010706020507" pitchFamily="18" charset="2"/>
                </a:rPr>
                <a:t>15.3</a:t>
              </a:r>
              <a:r>
                <a:rPr lang="en-US" altLang="zh-TW" sz="1400" kern="100" dirty="0">
                  <a:solidFill>
                    <a:srgbClr val="FF0000"/>
                  </a:solidFill>
                  <a:latin typeface="標楷體"/>
                </a:rPr>
                <a:t>g/m</a:t>
              </a:r>
              <a:r>
                <a:rPr lang="en-US" altLang="zh-TW" sz="1400" kern="100" baseline="30000" dirty="0">
                  <a:solidFill>
                    <a:srgbClr val="FF0000"/>
                  </a:solidFill>
                  <a:latin typeface="標楷體"/>
                </a:rPr>
                <a:t>3</a:t>
              </a:r>
              <a:r>
                <a:rPr lang="zh-TW" altLang="en-US" sz="1400" kern="100" baseline="30000" dirty="0">
                  <a:solidFill>
                    <a:srgbClr val="FF0000"/>
                  </a:solidFill>
                  <a:latin typeface="標楷體"/>
                </a:rPr>
                <a:t> </a:t>
              </a:r>
              <a:endParaRPr lang="zh-TW" altLang="en-US" sz="1400" dirty="0">
                <a:solidFill>
                  <a:srgbClr val="FF0000"/>
                </a:solidFill>
                <a:latin typeface="標楷體"/>
              </a:endParaRPr>
            </a:p>
          </p:txBody>
        </p:sp>
      </p:grp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719234" y="199273"/>
            <a:ext cx="7630235" cy="697714"/>
          </a:xfrm>
        </p:spPr>
        <p:txBody>
          <a:bodyPr/>
          <a:lstStyle/>
          <a:p>
            <a:r>
              <a:rPr lang="en-US" altLang="zh-TW" sz="2800" dirty="0"/>
              <a:t>PM</a:t>
            </a:r>
            <a:r>
              <a:rPr lang="en-US" altLang="zh-TW" sz="2800" baseline="-25000" dirty="0"/>
              <a:t>2.5</a:t>
            </a:r>
            <a:r>
              <a:rPr lang="en-US" altLang="zh-TW" sz="2800" dirty="0"/>
              <a:t> </a:t>
            </a:r>
            <a:r>
              <a:rPr lang="zh-TW" altLang="en-US" sz="2800" dirty="0" smtClean="0"/>
              <a:t>歷年空間</a:t>
            </a:r>
            <a:r>
              <a:rPr lang="zh-TW" altLang="en-US" sz="2800" dirty="0"/>
              <a:t>分佈</a:t>
            </a:r>
            <a:r>
              <a:rPr lang="en-US" altLang="zh-TW" sz="1800" dirty="0"/>
              <a:t/>
            </a:r>
            <a:br>
              <a:rPr lang="en-US" altLang="zh-TW" sz="1800" dirty="0"/>
            </a:br>
            <a:r>
              <a:rPr lang="en-US" altLang="zh-TW" sz="1800" dirty="0"/>
              <a:t>(</a:t>
            </a:r>
            <a:r>
              <a:rPr lang="zh-TW" altLang="en-US" sz="1800" dirty="0"/>
              <a:t>還原為原始資料</a:t>
            </a:r>
            <a:r>
              <a:rPr lang="en-US" altLang="zh-TW" sz="1800" dirty="0"/>
              <a:t>)</a:t>
            </a:r>
            <a:endParaRPr lang="zh-TW" altLang="en-US" sz="1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6055" y="1305024"/>
            <a:ext cx="1731329" cy="23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7913" y="1300859"/>
            <a:ext cx="1717258" cy="234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7236" y="1310630"/>
            <a:ext cx="1721379" cy="234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93719" y="4077048"/>
            <a:ext cx="1716000" cy="234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7913" y="4077048"/>
            <a:ext cx="1714748" cy="234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9704" y="4077048"/>
            <a:ext cx="173644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1979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BE787AE-0584-40C6-A916-6F0170C1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32</a:t>
            </a:fld>
            <a:endParaRPr lang="en-US" altLang="zh-TW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062664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TW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2020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與</a:t>
            </a:r>
            <a:r>
              <a:rPr lang="en-US" altLang="zh-TW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2015~2019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全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台</a:t>
            </a:r>
            <a:r>
              <a:rPr lang="en-US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環保署測站</a:t>
            </a:r>
            <a:r>
              <a:rPr lang="en-US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PM</a:t>
            </a:r>
            <a:r>
              <a:rPr lang="en-US" altLang="zh-TW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2.5</a:t>
            </a:r>
            <a:r>
              <a:rPr lang="zh-TW" altLang="en-US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平均值</a:t>
            </a:r>
            <a:endParaRPr lang="zh-TW" altLang="en-US" sz="3200" b="1" strike="sngStrik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1347308"/>
                  </p:ext>
                </p:extLst>
              </p:nvPr>
            </p:nvGraphicFramePr>
            <p:xfrm>
              <a:off x="407339" y="1097867"/>
              <a:ext cx="8172397" cy="5448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1051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938919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692483">
                      <a:extLst>
                        <a:ext uri="{9D8B030D-6E8A-4147-A177-3AD203B41FA5}">
                          <a16:colId xmlns:a16="http://schemas.microsoft.com/office/drawing/2014/main" xmlns="" val="2508823746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288032">
                      <a:extLst>
                        <a:ext uri="{9D8B030D-6E8A-4147-A177-3AD203B41FA5}">
                          <a16:colId xmlns:a16="http://schemas.microsoft.com/office/drawing/2014/main" xmlns="" val="74759196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324072">
                      <a:extLst>
                        <a:ext uri="{9D8B030D-6E8A-4147-A177-3AD203B41FA5}">
                          <a16:colId xmlns:a16="http://schemas.microsoft.com/office/drawing/2014/main" xmlns="" val="1577991890"/>
                        </a:ext>
                      </a:extLst>
                    </a:gridCol>
                    <a:gridCol w="612032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326886">
                      <a:extLst>
                        <a:ext uri="{9D8B030D-6E8A-4147-A177-3AD203B41FA5}">
                          <a16:colId xmlns:a16="http://schemas.microsoft.com/office/drawing/2014/main" xmlns="" val="1001498746"/>
                        </a:ext>
                      </a:extLst>
                    </a:gridCol>
                    <a:gridCol w="609218">
                      <a:extLst>
                        <a:ext uri="{9D8B030D-6E8A-4147-A177-3AD203B41FA5}">
                          <a16:colId xmlns:a16="http://schemas.microsoft.com/office/drawing/2014/main" xmlns="" val="20007"/>
                        </a:ext>
                      </a:extLst>
                    </a:gridCol>
                    <a:gridCol w="329700">
                      <a:extLst>
                        <a:ext uri="{9D8B030D-6E8A-4147-A177-3AD203B41FA5}">
                          <a16:colId xmlns:a16="http://schemas.microsoft.com/office/drawing/2014/main" xmlns="" val="3259187131"/>
                        </a:ext>
                      </a:extLst>
                    </a:gridCol>
                    <a:gridCol w="606404">
                      <a:extLst>
                        <a:ext uri="{9D8B030D-6E8A-4147-A177-3AD203B41FA5}">
                          <a16:colId xmlns:a16="http://schemas.microsoft.com/office/drawing/2014/main" xmlns="" val="20008"/>
                        </a:ext>
                      </a:extLst>
                    </a:gridCol>
                    <a:gridCol w="332514">
                      <a:extLst>
                        <a:ext uri="{9D8B030D-6E8A-4147-A177-3AD203B41FA5}">
                          <a16:colId xmlns:a16="http://schemas.microsoft.com/office/drawing/2014/main" xmlns="" val="2875229354"/>
                        </a:ext>
                      </a:extLst>
                    </a:gridCol>
                    <a:gridCol w="675598">
                      <a:extLst>
                        <a:ext uri="{9D8B030D-6E8A-4147-A177-3AD203B41FA5}">
                          <a16:colId xmlns:a16="http://schemas.microsoft.com/office/drawing/2014/main" xmlns="" val="20009"/>
                        </a:ext>
                      </a:extLst>
                    </a:gridCol>
                    <a:gridCol w="263320">
                      <a:extLst>
                        <a:ext uri="{9D8B030D-6E8A-4147-A177-3AD203B41FA5}">
                          <a16:colId xmlns:a16="http://schemas.microsoft.com/office/drawing/2014/main" xmlns="" val="1718603281"/>
                        </a:ext>
                      </a:extLst>
                    </a:gridCol>
                  </a:tblGrid>
                  <a:tr h="9689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測站</a:t>
                          </a:r>
                          <a:endParaRPr kumimoji="0" lang="en-US" altLang="zh-TW" sz="15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標楷體" pitchFamily="65" charset="-120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所屬單位</a:t>
                          </a:r>
                          <a:endParaRPr kumimoji="0" lang="zh-TW" altLang="en-US" sz="15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標楷體" pitchFamily="65" charset="-120"/>
                            <a:cs typeface="Times New Roman" pitchFamily="18" charset="0"/>
                          </a:endParaRPr>
                        </a:p>
                      </a:txBody>
                      <a:tcPr marL="17780" marR="1778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j-ea"/>
                              <a:cs typeface="Times New Roman" pitchFamily="18" charset="0"/>
                            </a:rPr>
                            <a:t>縣市</a:t>
                          </a:r>
                          <a:endParaRPr kumimoji="0" lang="zh-TW" altLang="en-US" sz="15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j-ea"/>
                            <a:cs typeface="Times New Roman" pitchFamily="18" charset="0"/>
                          </a:endParaRPr>
                        </a:p>
                      </a:txBody>
                      <a:tcPr marL="17780" marR="1778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zh-TW" altLang="en-US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站數</a:t>
                          </a:r>
                          <a:endParaRPr kumimoji="0" lang="en-US" altLang="zh-TW" sz="15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標楷體" pitchFamily="65" charset="-120"/>
                            <a:cs typeface="Times New Roman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5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2015</a:t>
                          </a:r>
                          <a:endParaRPr kumimoji="0" lang="en-US" altLang="zh-TW" sz="15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標楷體" pitchFamily="65" charset="-120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altLang="zh-TW" sz="15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kumimoji="0" lang="zh-TW" altLang="en-US" sz="15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g/m</a:t>
                          </a:r>
                          <a:r>
                            <a:rPr kumimoji="0" lang="en-US" altLang="zh-TW" sz="15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3</a:t>
                          </a:r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)</a:t>
                          </a: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zh-TW" altLang="en-US" sz="1500" b="0" dirty="0">
                              <a:solidFill>
                                <a:schemeClr val="bg1"/>
                              </a:solidFill>
                            </a:rPr>
                            <a:t>排序</a:t>
                          </a: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zh-TW" altLang="en-US" sz="15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5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2016</a:t>
                          </a:r>
                          <a:endParaRPr lang="en-US" altLang="zh-TW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altLang="zh-TW" sz="15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kumimoji="0" lang="zh-TW" altLang="en-US" sz="15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g/m</a:t>
                          </a:r>
                          <a:r>
                            <a:rPr kumimoji="0" lang="en-US" altLang="zh-TW" sz="15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3</a:t>
                          </a:r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)</a:t>
                          </a: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zh-TW" altLang="en-US" sz="1500" b="0" dirty="0">
                              <a:solidFill>
                                <a:schemeClr val="bg1"/>
                              </a:solidFill>
                            </a:rPr>
                            <a:t>排序</a:t>
                          </a: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r>
                            <a:rPr lang="en-US" altLang="zh-TW" sz="15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/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5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2017</a:t>
                          </a:r>
                          <a:endParaRPr lang="en-US" altLang="zh-TW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altLang="zh-TW" sz="15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kumimoji="0" lang="zh-TW" altLang="en-US" sz="15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g/m</a:t>
                          </a:r>
                          <a:r>
                            <a:rPr kumimoji="0" lang="en-US" altLang="zh-TW" sz="15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3</a:t>
                          </a:r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)</a:t>
                          </a: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zh-TW" altLang="en-US" sz="1500" b="0" dirty="0">
                              <a:solidFill>
                                <a:schemeClr val="bg1"/>
                              </a:solidFill>
                            </a:rPr>
                            <a:t>排序</a:t>
                          </a: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zh-TW" altLang="en-US" sz="15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5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2018</a:t>
                          </a:r>
                          <a:endParaRPr lang="en-US" altLang="zh-TW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altLang="zh-TW" sz="15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kumimoji="0" lang="zh-TW" altLang="en-US" sz="15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g/m</a:t>
                          </a:r>
                          <a:r>
                            <a:rPr kumimoji="0" lang="en-US" altLang="zh-TW" sz="15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3</a:t>
                          </a:r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)</a:t>
                          </a: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zh-TW" altLang="en-US" sz="1500" b="0" dirty="0">
                              <a:solidFill>
                                <a:schemeClr val="bg1"/>
                              </a:solidFill>
                            </a:rPr>
                            <a:t>排序</a:t>
                          </a: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zh-TW" altLang="en-US" sz="15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5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2019</a:t>
                          </a:r>
                          <a:endParaRPr lang="en-US" altLang="zh-TW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altLang="zh-TW" sz="15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kumimoji="0" lang="zh-TW" altLang="en-US" sz="15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g/m</a:t>
                          </a:r>
                          <a:r>
                            <a:rPr kumimoji="0" lang="en-US" altLang="zh-TW" sz="15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3</a:t>
                          </a:r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)</a:t>
                          </a: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zh-TW" altLang="en-US" sz="1500" b="0" dirty="0">
                              <a:solidFill>
                                <a:schemeClr val="bg1"/>
                              </a:solidFill>
                            </a:rPr>
                            <a:t>排序</a:t>
                          </a: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r>
                            <a:rPr lang="en-US" altLang="zh-TW" sz="15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/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5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2020</a:t>
                          </a:r>
                          <a:endParaRPr lang="en-US" altLang="zh-TW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altLang="zh-TW" sz="15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kumimoji="0" lang="zh-TW" altLang="en-US" sz="15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itchFamily="65" charset="-120"/>
                                  <a:cs typeface="Times New Roman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g/m</a:t>
                          </a:r>
                          <a:r>
                            <a:rPr kumimoji="0" lang="en-US" altLang="zh-TW" sz="15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3</a:t>
                          </a:r>
                          <a:r>
                            <a:rPr kumimoji="0" lang="en-US" altLang="zh-TW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)</a:t>
                          </a: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zh-TW" altLang="en-US" sz="1500" b="0" dirty="0">
                              <a:solidFill>
                                <a:schemeClr val="bg1"/>
                              </a:solidFill>
                            </a:rPr>
                            <a:t>排序</a:t>
                          </a:r>
                          <a:r>
                            <a:rPr lang="en-US" altLang="zh-TW" sz="1500" b="0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r>
                            <a:rPr lang="en-US" altLang="zh-TW" sz="15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/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94747">
                    <a:tc rowSpan="23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環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保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署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空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品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測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站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</a:txBody>
                      <a:tcPr marL="17780" marR="1778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基隆市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新北市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台北市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桃園市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新竹縣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新竹市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苗栗縣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台中市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彰化縣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南投縣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雲林縣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嘉義縣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2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嘉義市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3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台南市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4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高雄市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5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屏東縣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6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台東縣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7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花蓮縣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8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宜蘭縣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9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金門縣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20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連江縣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21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澎湖縣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22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</a:txBody>
                      <a:tcPr marL="17780" marR="1778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全台灣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74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endParaRPr lang="zh-TW" altLang="en-US" sz="12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4121347308"/>
                  </p:ext>
                </p:extLst>
              </p:nvPr>
            </p:nvGraphicFramePr>
            <p:xfrm>
              <a:off x="407339" y="1097867"/>
              <a:ext cx="8172397" cy="5448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1051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0000"/>
                        </a:ext>
                      </a:extLst>
                    </a:gridCol>
                    <a:gridCol w="938919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0003"/>
                        </a:ext>
                      </a:extLst>
                    </a:gridCol>
                    <a:gridCol w="692483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508823746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0004"/>
                        </a:ext>
                      </a:extLst>
                    </a:gridCol>
                    <a:gridCol w="288032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74759196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0005"/>
                        </a:ext>
                      </a:extLst>
                    </a:gridCol>
                    <a:gridCol w="324072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1577991890"/>
                        </a:ext>
                      </a:extLst>
                    </a:gridCol>
                    <a:gridCol w="612032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0006"/>
                        </a:ext>
                      </a:extLst>
                    </a:gridCol>
                    <a:gridCol w="326886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1001498746"/>
                        </a:ext>
                      </a:extLst>
                    </a:gridCol>
                    <a:gridCol w="609218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0007"/>
                        </a:ext>
                      </a:extLst>
                    </a:gridCol>
                    <a:gridCol w="329700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3259187131"/>
                        </a:ext>
                      </a:extLst>
                    </a:gridCol>
                    <a:gridCol w="606404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0008"/>
                        </a:ext>
                      </a:extLst>
                    </a:gridCol>
                    <a:gridCol w="332514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875229354"/>
                        </a:ext>
                      </a:extLst>
                    </a:gridCol>
                    <a:gridCol w="675598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20009"/>
                        </a:ext>
                      </a:extLst>
                    </a:gridCol>
                    <a:gridCol w="263320">
                      <a:extLst>
                        <a:ext uri="{9D8B030D-6E8A-4147-A177-3AD203B41FA5}">
                          <a16:colId xmlns:a14="http://schemas.microsoft.com/office/drawing/2010/main" xmlns:a16="http://schemas.microsoft.com/office/drawing/2014/main" xmlns="" val="1718603281"/>
                        </a:ext>
                      </a:extLst>
                    </a:gridCol>
                  </a:tblGrid>
                  <a:tr h="9689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測站</a:t>
                          </a:r>
                          <a:endParaRPr kumimoji="0" lang="en-US" altLang="zh-TW" sz="15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標楷體" pitchFamily="65" charset="-120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所屬單位</a:t>
                          </a:r>
                          <a:endParaRPr kumimoji="0" lang="zh-TW" altLang="en-US" sz="15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標楷體" pitchFamily="65" charset="-120"/>
                            <a:cs typeface="Times New Roman" pitchFamily="18" charset="0"/>
                          </a:endParaRPr>
                        </a:p>
                      </a:txBody>
                      <a:tcPr marL="17780" marR="1778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j-ea"/>
                              <a:cs typeface="Times New Roman" pitchFamily="18" charset="0"/>
                            </a:rPr>
                            <a:t>縣市</a:t>
                          </a:r>
                          <a:endParaRPr kumimoji="0" lang="zh-TW" altLang="en-US" sz="15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j-ea"/>
                            <a:cs typeface="Times New Roman" pitchFamily="18" charset="0"/>
                          </a:endParaRPr>
                        </a:p>
                      </a:txBody>
                      <a:tcPr marL="17780" marR="1778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zh-TW" altLang="en-US" sz="15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標楷體" pitchFamily="65" charset="-120"/>
                              <a:cs typeface="Times New Roman" pitchFamily="18" charset="0"/>
                            </a:rPr>
                            <a:t>站數</a:t>
                          </a:r>
                          <a:endParaRPr kumimoji="0" lang="en-US" altLang="zh-TW" sz="15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標楷體" pitchFamily="65" charset="-120"/>
                            <a:cs typeface="Times New Roman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B6B6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33133" t="-629" r="-483133" b="-4710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2186" t="-629" r="-338251" b="-4710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77922" t="-629" r="-301948" b="-4710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74194" t="-629" r="-200000" b="-4710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78571" t="-629" r="-101299" b="-4710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78571" t="-629" r="-1299" b="-4710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0"/>
                      </a:ext>
                    </a:extLst>
                  </a:tr>
                  <a:tr h="194747">
                    <a:tc rowSpan="23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環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保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署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空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品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測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zh-TW" altLang="en-US" sz="15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j-ea"/>
                              <a:ea typeface="+mn-ea"/>
                              <a:cs typeface="Times New Roman" pitchFamily="18" charset="0"/>
                            </a:rPr>
                            <a:t>站</a:t>
                          </a: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</a:txBody>
                      <a:tcPr marL="17780" marR="1778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基隆市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1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新北市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2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台北市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3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桃園市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4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新竹縣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5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新竹市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6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苗栗縣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7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台中市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8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彰化縣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09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南投縣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0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雲林縣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1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嘉義縣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2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嘉義市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3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台南市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4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高雄市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5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屏東縣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6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台東縣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7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花蓮縣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8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宜蘭縣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19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金門縣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20"/>
                      </a:ext>
                    </a:extLst>
                  </a:tr>
                  <a:tr h="194746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連江縣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21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澎湖縣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22"/>
                      </a:ext>
                    </a:extLst>
                  </a:tr>
                  <a:tr h="194747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5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Times New Roman" pitchFamily="18" charset="0"/>
                          </a:endParaRPr>
                        </a:p>
                      </a:txBody>
                      <a:tcPr marL="17780" marR="1778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TW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j-ea"/>
                            </a:rPr>
                            <a:t>全台灣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</a:rPr>
                            <a:t>74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TW" sz="1200" b="0" i="0" u="none" strike="noStrike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TW" altLang="en-US" sz="12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2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endParaRPr lang="zh-TW" altLang="en-US" sz="12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新細明體" panose="02020500000000000000" pitchFamily="18" charset="-120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F1FD"/>
                        </a:solidFill>
                      </a:tcPr>
                    </a:tc>
                    <a:extLst>
                      <a:ext uri="{0D108BD9-81ED-4DB2-BD59-A6C34878D82A}">
                        <a16:rowId xmlns:a14="http://schemas.microsoft.com/office/drawing/2010/main" xmlns:a16="http://schemas.microsoft.com/office/drawing/2014/main" xmlns="" val="100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文字方塊 4"/>
          <p:cNvSpPr txBox="1"/>
          <p:nvPr/>
        </p:nvSpPr>
        <p:spPr>
          <a:xfrm>
            <a:off x="0" y="6525344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sz="1200" b="1" dirty="0">
                <a:solidFill>
                  <a:schemeClr val="bg1"/>
                </a:solidFill>
                <a:latin typeface="+mj-ea"/>
                <a:ea typeface="+mj-ea"/>
              </a:rPr>
              <a:t>註：以上資料皆以四捨五入至整數位</a:t>
            </a:r>
            <a:r>
              <a:rPr lang="zh-TW" altLang="en-US" sz="1200" b="1" dirty="0">
                <a:solidFill>
                  <a:prstClr val="white"/>
                </a:solidFill>
                <a:latin typeface="標楷體"/>
                <a:ea typeface="標楷體"/>
              </a:rPr>
              <a:t>，數據皆以還原為原始資料</a:t>
            </a:r>
          </a:p>
          <a:p>
            <a:endParaRPr lang="zh-TW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218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BE787AE-0584-40C6-A916-6F0170C1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33</a:t>
            </a:fld>
            <a:endParaRPr lang="en-US" altLang="zh-TW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062664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TW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2020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與</a:t>
            </a:r>
            <a:r>
              <a:rPr lang="en-US" altLang="zh-TW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2015~2019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全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台</a:t>
            </a:r>
            <a:r>
              <a:rPr lang="en-US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環保署測站</a:t>
            </a:r>
            <a:r>
              <a:rPr lang="en-US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PM</a:t>
            </a:r>
            <a:r>
              <a:rPr lang="en-US" altLang="zh-TW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2.5</a:t>
            </a:r>
            <a:r>
              <a:rPr lang="en-US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&gt; 35 </a:t>
            </a:r>
            <a:r>
              <a:rPr lang="el-GR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μ</a:t>
            </a:r>
            <a:r>
              <a:rPr lang="en-US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g/m</a:t>
            </a:r>
            <a:r>
              <a:rPr lang="en-US" altLang="zh-TW" sz="3200" b="1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日數統計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3399885"/>
              </p:ext>
            </p:extLst>
          </p:nvPr>
        </p:nvGraphicFramePr>
        <p:xfrm>
          <a:off x="376670" y="1130213"/>
          <a:ext cx="8532446" cy="5467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1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02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0283">
                  <a:extLst>
                    <a:ext uri="{9D8B030D-6E8A-4147-A177-3AD203B41FA5}">
                      <a16:colId xmlns="" xmlns:a16="http://schemas.microsoft.com/office/drawing/2014/main" val="3295828462"/>
                    </a:ext>
                  </a:extLst>
                </a:gridCol>
                <a:gridCol w="6804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99790">
                  <a:extLst>
                    <a:ext uri="{9D8B030D-6E8A-4147-A177-3AD203B41FA5}">
                      <a16:colId xmlns="" xmlns:a16="http://schemas.microsoft.com/office/drawing/2014/main" val="3827179525"/>
                    </a:ext>
                  </a:extLst>
                </a:gridCol>
                <a:gridCol w="6363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43970">
                  <a:extLst>
                    <a:ext uri="{9D8B030D-6E8A-4147-A177-3AD203B41FA5}">
                      <a16:colId xmlns="" xmlns:a16="http://schemas.microsoft.com/office/drawing/2014/main" val="2460034862"/>
                    </a:ext>
                  </a:extLst>
                </a:gridCol>
                <a:gridCol w="66414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16142">
                  <a:extLst>
                    <a:ext uri="{9D8B030D-6E8A-4147-A177-3AD203B41FA5}">
                      <a16:colId xmlns="" xmlns:a16="http://schemas.microsoft.com/office/drawing/2014/main" val="2648460448"/>
                    </a:ext>
                  </a:extLst>
                </a:gridCol>
                <a:gridCol w="6199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60322">
                  <a:extLst>
                    <a:ext uri="{9D8B030D-6E8A-4147-A177-3AD203B41FA5}">
                      <a16:colId xmlns="" xmlns:a16="http://schemas.microsoft.com/office/drawing/2014/main" val="2419775147"/>
                    </a:ext>
                  </a:extLst>
                </a:gridCol>
                <a:gridCol w="5757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92730">
                  <a:extLst>
                    <a:ext uri="{9D8B030D-6E8A-4147-A177-3AD203B41FA5}">
                      <a16:colId xmlns="" xmlns:a16="http://schemas.microsoft.com/office/drawing/2014/main" val="168659805"/>
                    </a:ext>
                  </a:extLst>
                </a:gridCol>
                <a:gridCol w="61538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76676">
                  <a:extLst>
                    <a:ext uri="{9D8B030D-6E8A-4147-A177-3AD203B41FA5}">
                      <a16:colId xmlns="" xmlns:a16="http://schemas.microsoft.com/office/drawing/2014/main" val="4063994580"/>
                    </a:ext>
                  </a:extLst>
                </a:gridCol>
              </a:tblGrid>
              <a:tr h="1041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測站</a:t>
                      </a:r>
                      <a:endParaRPr kumimoji="0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所屬單位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j-ea"/>
                          <a:cs typeface="Times New Roman" pitchFamily="18" charset="0"/>
                        </a:rPr>
                        <a:t>縣市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j-ea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站數</a:t>
                      </a:r>
                      <a:endParaRPr kumimoji="0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en-US" altLang="zh-TW" sz="15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tx1"/>
                          </a:solidFill>
                        </a:rPr>
                        <a:t>(%)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zh-TW" altLang="en-US" sz="1500" b="0" dirty="0">
                          <a:solidFill>
                            <a:schemeClr val="bg1"/>
                          </a:solidFill>
                        </a:rPr>
                        <a:t>排序</a:t>
                      </a: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zh-TW" alt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en-US" altLang="zh-TW" sz="15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tx1"/>
                          </a:solidFill>
                        </a:rPr>
                        <a:t>(%)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zh-TW" altLang="en-US" sz="1500" b="0" dirty="0">
                          <a:solidFill>
                            <a:schemeClr val="bg1"/>
                          </a:solidFill>
                        </a:rPr>
                        <a:t>排序</a:t>
                      </a: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zh-TW" alt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en-US" altLang="zh-TW" sz="15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tx1"/>
                          </a:solidFill>
                        </a:rPr>
                        <a:t>(%)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zh-TW" altLang="en-US" sz="1500" b="0" dirty="0">
                          <a:solidFill>
                            <a:schemeClr val="bg1"/>
                          </a:solidFill>
                        </a:rPr>
                        <a:t>排序</a:t>
                      </a: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zh-TW" alt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en-US" altLang="zh-TW" sz="15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tx1"/>
                          </a:solidFill>
                        </a:rPr>
                        <a:t>(%)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zh-TW" altLang="en-US" sz="1500" b="0" dirty="0">
                          <a:solidFill>
                            <a:schemeClr val="bg1"/>
                          </a:solidFill>
                        </a:rPr>
                        <a:t>排序</a:t>
                      </a: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zh-TW" alt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en-US" altLang="zh-TW" sz="15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tx1"/>
                          </a:solidFill>
                        </a:rPr>
                        <a:t>(%)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zh-TW" altLang="en-US" sz="1500" b="0" dirty="0">
                          <a:solidFill>
                            <a:schemeClr val="bg1"/>
                          </a:solidFill>
                        </a:rPr>
                        <a:t>排序</a:t>
                      </a: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zh-TW" alt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en-US" altLang="zh-TW" sz="15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tx1"/>
                          </a:solidFill>
                        </a:rPr>
                        <a:t>(%)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zh-TW" altLang="en-US" sz="1500" b="0" dirty="0">
                          <a:solidFill>
                            <a:schemeClr val="bg1"/>
                          </a:solidFill>
                        </a:rPr>
                        <a:t>排序</a:t>
                      </a:r>
                      <a:r>
                        <a:rPr lang="en-US" altLang="zh-TW" sz="1500" b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zh-TW" alt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9512">
                <a:tc rowSpan="2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Times New Roman" pitchFamily="18" charset="0"/>
                        </a:rPr>
                        <a:t>環</a:t>
                      </a:r>
                      <a:endParaRPr kumimoji="0" lang="zh-TW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Times New Roman" pitchFamily="18" charset="0"/>
                        </a:rPr>
                        <a:t>保</a:t>
                      </a:r>
                      <a:endParaRPr kumimoji="0" lang="zh-TW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Times New Roman" pitchFamily="18" charset="0"/>
                        </a:rPr>
                        <a:t>署</a:t>
                      </a:r>
                      <a:endParaRPr kumimoji="0" lang="zh-TW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Times New Roman" pitchFamily="18" charset="0"/>
                        </a:rPr>
                        <a:t>空</a:t>
                      </a:r>
                      <a:endParaRPr kumimoji="0" lang="zh-TW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Times New Roman" pitchFamily="18" charset="0"/>
                        </a:rPr>
                        <a:t>品</a:t>
                      </a:r>
                      <a:endParaRPr kumimoji="0" lang="zh-TW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Times New Roman" pitchFamily="18" charset="0"/>
                        </a:rPr>
                        <a:t>測</a:t>
                      </a:r>
                      <a:endParaRPr kumimoji="0" lang="zh-TW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Times New Roman" pitchFamily="18" charset="0"/>
                        </a:rPr>
                        <a:t>站</a:t>
                      </a:r>
                      <a:endParaRPr kumimoji="0" lang="zh-TW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基隆市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新北市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台北市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桃園市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新竹縣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新竹市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苗栗縣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j-ea"/>
                        </a:rPr>
                        <a:t>台中市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j-ea"/>
                        </a:rPr>
                        <a:t>彰化縣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j-ea"/>
                        </a:rPr>
                        <a:t>南投縣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+mj-ea"/>
                        </a:rPr>
                        <a:t>雲林縣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嘉義縣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嘉義市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台南市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高雄市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屏東縣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台東縣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花蓮縣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宜蘭縣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金門縣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連江縣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澎湖縣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895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</a:rPr>
                        <a:t>全台灣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>
                        <a:solidFill>
                          <a:srgbClr val="FF0000"/>
                        </a:solidFill>
                        <a:effectLst/>
                        <a:latin typeface="+mj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0" y="6525344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latin typeface="+mj-ea"/>
                <a:ea typeface="+mj-ea"/>
              </a:rPr>
              <a:t>註：以上資料皆以四捨五入至整數位</a:t>
            </a:r>
          </a:p>
        </p:txBody>
      </p:sp>
    </p:spTree>
    <p:extLst>
      <p:ext uri="{BB962C8B-B14F-4D97-AF65-F5344CB8AC3E}">
        <p14:creationId xmlns:p14="http://schemas.microsoft.com/office/powerpoint/2010/main" xmlns="" val="770672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693" y="2646375"/>
            <a:ext cx="2536514" cy="37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490" y="4076911"/>
            <a:ext cx="1761429" cy="234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3021" y="4076911"/>
            <a:ext cx="1756621" cy="23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653" y="2646375"/>
            <a:ext cx="2503572" cy="3780000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141654"/>
            <a:ext cx="2233998" cy="1432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/>
              </a:rPr>
              <a:t>風速差值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1128AA49-6143-4B5A-8415-08973C82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34</a:t>
            </a:fld>
            <a:endParaRPr lang="en-US" altLang="zh-TW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4788024" y="141654"/>
            <a:ext cx="1780490" cy="1432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/>
              </a:rPr>
              <a:t>雨量差值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D968CAD7-194C-47EE-95FA-C989CE11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90" y="647335"/>
            <a:ext cx="43686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indent="457200" eaLnBrk="1" hangingPunct="1"/>
            <a:r>
              <a:rPr lang="zh-TW" altLang="en-US" sz="2400" dirty="0">
                <a:latin typeface="Times New Roman"/>
                <a:ea typeface="標楷體"/>
              </a:rPr>
              <a:t>與去年同期比較，</a:t>
            </a:r>
            <a:r>
              <a:rPr lang="zh-TW" altLang="en-US" sz="2400" dirty="0">
                <a:solidFill>
                  <a:srgbClr val="0000FF"/>
                </a:solidFill>
                <a:latin typeface="Times New Roman"/>
                <a:ea typeface="標楷體"/>
              </a:rPr>
              <a:t>中部內陸</a:t>
            </a:r>
            <a:r>
              <a:rPr lang="zh-TW" altLang="en-US" sz="2400" dirty="0">
                <a:latin typeface="Times New Roman"/>
                <a:ea typeface="標楷體"/>
              </a:rPr>
              <a:t>風速多呈升高情形，</a:t>
            </a:r>
            <a:r>
              <a:rPr lang="zh-TW" altLang="en-US" sz="2400" dirty="0">
                <a:solidFill>
                  <a:srgbClr val="0000FF"/>
                </a:solidFill>
                <a:latin typeface="Times New Roman"/>
                <a:ea typeface="標楷體"/>
              </a:rPr>
              <a:t>有利</a:t>
            </a:r>
            <a:r>
              <a:rPr lang="zh-TW" altLang="en-US" sz="2400" dirty="0">
                <a:latin typeface="Times New Roman"/>
                <a:ea typeface="標楷體"/>
              </a:rPr>
              <a:t>污染物濃度減低，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標楷體"/>
              </a:rPr>
              <a:t>中部沿海</a:t>
            </a:r>
            <a:r>
              <a:rPr lang="zh-TW" altLang="en-US" sz="2400" dirty="0">
                <a:latin typeface="Times New Roman"/>
                <a:ea typeface="標楷體"/>
              </a:rPr>
              <a:t>地區風速降低，</a:t>
            </a:r>
            <a:r>
              <a:rPr lang="zh-TW" altLang="en-US" sz="2400" dirty="0">
                <a:solidFill>
                  <a:srgbClr val="FF0000"/>
                </a:solidFill>
                <a:latin typeface="Times New Roman"/>
                <a:ea typeface="標楷體"/>
              </a:rPr>
              <a:t>不利</a:t>
            </a:r>
            <a:r>
              <a:rPr lang="zh-TW" altLang="en-US" sz="2400" dirty="0">
                <a:latin typeface="Times New Roman"/>
                <a:ea typeface="標楷體"/>
              </a:rPr>
              <a:t>污染物濃度減低</a:t>
            </a:r>
            <a:r>
              <a:rPr lang="zh-TW" altLang="en-US" sz="2400" dirty="0" smtClean="0"/>
              <a:t>。</a:t>
            </a:r>
            <a:endParaRPr lang="zh-TW" altLang="en-US" sz="2400" dirty="0">
              <a:ea typeface="標楷體" panose="03000509000000000000" pitchFamily="65" charset="-12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="" xmlns:a16="http://schemas.microsoft.com/office/drawing/2014/main" id="{561B7370-72F7-4740-847E-3E542DDEA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832001"/>
            <a:ext cx="40675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indent="457200" eaLnBrk="1" hangingPunct="1"/>
            <a:r>
              <a:rPr lang="zh-TW" altLang="en-US" sz="2400" dirty="0">
                <a:latin typeface="Times New Roman"/>
                <a:ea typeface="標楷體"/>
              </a:rPr>
              <a:t>與去年同期比較，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標楷體"/>
              </a:rPr>
              <a:t>中部</a:t>
            </a:r>
            <a:r>
              <a:rPr lang="zh-TW" altLang="en-US" sz="2400" dirty="0">
                <a:latin typeface="Times New Roman"/>
                <a:ea typeface="標楷體"/>
              </a:rPr>
              <a:t>地區雨量多呈現減量情形，</a:t>
            </a:r>
            <a:r>
              <a:rPr lang="zh-TW" altLang="en-US" sz="2400" dirty="0">
                <a:solidFill>
                  <a:srgbClr val="FF0000"/>
                </a:solidFill>
                <a:latin typeface="Times New Roman"/>
                <a:ea typeface="標楷體"/>
              </a:rPr>
              <a:t>不利</a:t>
            </a:r>
            <a:r>
              <a:rPr lang="zh-TW" altLang="en-US" sz="2400" dirty="0">
                <a:latin typeface="Times New Roman"/>
                <a:ea typeface="標楷體"/>
              </a:rPr>
              <a:t>污染物濃度減低。</a:t>
            </a:r>
            <a:endParaRPr lang="zh-TW" altLang="en-US" sz="2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71050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626" y="4113336"/>
            <a:ext cx="1759835" cy="23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37" y="2900192"/>
            <a:ext cx="2393742" cy="360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9421" y="3933056"/>
            <a:ext cx="1783164" cy="234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326" y="2836495"/>
            <a:ext cx="2393742" cy="36000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1128AA49-6143-4B5A-8415-08973C82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500192"/>
            <a:ext cx="1905000" cy="457200"/>
          </a:xfrm>
        </p:spPr>
        <p:txBody>
          <a:bodyPr/>
          <a:lstStyle/>
          <a:p>
            <a:fld id="{FE197B3A-4244-4E0E-BDF2-3CD942DE4837}" type="slidenum">
              <a:rPr lang="en-US" altLang="zh-TW" smtClean="0"/>
              <a:pPr/>
              <a:t>35</a:t>
            </a:fld>
            <a:endParaRPr lang="en-US" altLang="zh-TW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16048" y="106384"/>
            <a:ext cx="1619672" cy="4320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/>
              </a:rPr>
              <a:t>輻射差值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550649" y="116632"/>
            <a:ext cx="1872208" cy="4320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/>
              </a:rPr>
              <a:t>雲量差值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D968CAD7-194C-47EE-95FA-C989CE11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18" y="1307873"/>
            <a:ext cx="45364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indent="457200" eaLnBrk="1" hangingPunct="1"/>
            <a:r>
              <a:rPr lang="zh-TW" altLang="en-US" sz="2400" dirty="0">
                <a:latin typeface="Times New Roman"/>
                <a:ea typeface="標楷體"/>
              </a:rPr>
              <a:t> 與去年同期比較，中部地區輻射多呈升高情形，</a:t>
            </a:r>
            <a:r>
              <a:rPr lang="zh-TW" altLang="en-US" sz="2400" dirty="0" smtClean="0">
                <a:latin typeface="Times New Roman"/>
                <a:ea typeface="標楷體"/>
              </a:rPr>
              <a:t>輻射變化不明顯。</a:t>
            </a:r>
            <a:endParaRPr lang="zh-TW" altLang="en-US" sz="2400" dirty="0">
              <a:ea typeface="標楷體" panose="03000509000000000000" pitchFamily="65" charset="-12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D968CAD7-194C-47EE-95FA-C989CE11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104" y="903704"/>
            <a:ext cx="43686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indent="457200" eaLnBrk="1" hangingPunct="1"/>
            <a:r>
              <a:rPr lang="zh-TW" altLang="en-US" sz="2400" dirty="0">
                <a:latin typeface="Times New Roman"/>
                <a:ea typeface="標楷體"/>
              </a:rPr>
              <a:t>與去年同期比較，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標楷體"/>
              </a:rPr>
              <a:t>中部</a:t>
            </a:r>
            <a:r>
              <a:rPr lang="zh-TW" altLang="en-US" sz="2400" dirty="0">
                <a:latin typeface="Times New Roman"/>
                <a:ea typeface="標楷體"/>
              </a:rPr>
              <a:t>地區雨量多呈現減量情形，</a:t>
            </a:r>
            <a:r>
              <a:rPr lang="zh-TW" altLang="en-US" sz="2400" dirty="0">
                <a:solidFill>
                  <a:srgbClr val="FF0000"/>
                </a:solidFill>
                <a:latin typeface="Times New Roman"/>
                <a:ea typeface="標楷體"/>
              </a:rPr>
              <a:t>不利</a:t>
            </a:r>
            <a:r>
              <a:rPr lang="zh-TW" altLang="en-US" sz="2400" dirty="0">
                <a:latin typeface="Times New Roman"/>
                <a:ea typeface="標楷體"/>
              </a:rPr>
              <a:t>污染物濃度減低。</a:t>
            </a:r>
            <a:endParaRPr lang="zh-TW" altLang="en-US" sz="2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34351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0CBC2A2E-C879-41FD-BD79-F7E1BDDC7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="" xmlns:a16="http://schemas.microsoft.com/office/drawing/2014/main" id="{D20C42C4-F276-4DCE-A88B-8AC1FC9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20688"/>
            <a:ext cx="8568952" cy="1362075"/>
          </a:xfrm>
        </p:spPr>
        <p:txBody>
          <a:bodyPr/>
          <a:lstStyle/>
          <a:p>
            <a:pPr algn="ctr"/>
            <a:r>
              <a:rPr lang="zh-TW" altLang="en-US" sz="6600" dirty="0"/>
              <a:t>非降雨量時期的分析</a:t>
            </a:r>
            <a:br>
              <a:rPr lang="zh-TW" altLang="en-US" sz="6600" dirty="0"/>
            </a:br>
            <a:r>
              <a:rPr lang="en-US" altLang="zh-TW" sz="6600" baseline="-25000" dirty="0"/>
              <a:t/>
            </a:r>
            <a:br>
              <a:rPr lang="en-US" altLang="zh-TW" sz="6600" baseline="-25000" dirty="0"/>
            </a:br>
            <a:endParaRPr lang="zh-TW" altLang="en-US" sz="6600" dirty="0"/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C1F61703-10DB-4984-84AB-89160AFC2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6479712"/>
            <a:ext cx="329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照片來源</a:t>
            </a:r>
            <a:r>
              <a:rPr lang="en-US" altLang="zh-TW" sz="1800" dirty="0">
                <a:solidFill>
                  <a:schemeClr val="bg1"/>
                </a:solidFill>
                <a:latin typeface="+mn-ea"/>
                <a:ea typeface="+mn-ea"/>
              </a:rPr>
              <a:t>:</a:t>
            </a: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中興大學計資中心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C84D2D42-EEE6-46A9-BBA5-E2D913C2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7012-F18A-44A5-A974-2D307231178F}" type="slidenum">
              <a:rPr lang="en-US" altLang="zh-TW" smtClean="0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7789203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5536" y="151296"/>
            <a:ext cx="8208912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PM</a:t>
            </a:r>
            <a:r>
              <a:rPr lang="en-US" altLang="zh-TW" sz="3600" b="1" baseline="-25000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2.5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細懸浮微粒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 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107504" y="3178135"/>
            <a:ext cx="4135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lang="zh-TW" altLang="en-US" sz="2400" dirty="0">
                <a:solidFill>
                  <a:prstClr val="black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　</a:t>
            </a:r>
            <a:endParaRPr lang="en-US" altLang="zh-TW" sz="2400" dirty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7EFB4E42-AB34-4E9B-A04C-B3D1953F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37</a:t>
            </a:fld>
            <a:endParaRPr lang="en-US" altLang="zh-TW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2202002A-C2ED-46C7-841F-C89642E5654B}"/>
              </a:ext>
            </a:extLst>
          </p:cNvPr>
          <p:cNvSpPr/>
          <p:nvPr/>
        </p:nvSpPr>
        <p:spPr>
          <a:xfrm>
            <a:off x="260307" y="5698272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19.8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TW" sz="1600" kern="100" dirty="0">
                <a:solidFill>
                  <a:srgbClr val="FF0000"/>
                </a:solidFill>
              </a:rPr>
              <a:t>g/m</a:t>
            </a:r>
            <a:r>
              <a:rPr lang="en-US" altLang="zh-TW" sz="1600" kern="100" baseline="30000" dirty="0">
                <a:solidFill>
                  <a:srgbClr val="FF0000"/>
                </a:solidFill>
              </a:rPr>
              <a:t>3</a:t>
            </a:r>
            <a:r>
              <a:rPr lang="zh-TW" altLang="en-US" sz="1600" kern="100" baseline="30000" dirty="0">
                <a:solidFill>
                  <a:srgbClr val="FF0000"/>
                </a:solidFill>
              </a:rPr>
              <a:t> 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D1E26D-825B-488C-A942-714C97A4C345}"/>
              </a:ext>
            </a:extLst>
          </p:cNvPr>
          <p:cNvSpPr/>
          <p:nvPr/>
        </p:nvSpPr>
        <p:spPr>
          <a:xfrm>
            <a:off x="6072987" y="5698272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15.3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TW" sz="1600" kern="100" dirty="0">
                <a:solidFill>
                  <a:srgbClr val="FF0000"/>
                </a:solidFill>
              </a:rPr>
              <a:t>g/m</a:t>
            </a:r>
            <a:r>
              <a:rPr lang="en-US" altLang="zh-TW" sz="1600" kern="100" baseline="30000" dirty="0">
                <a:solidFill>
                  <a:srgbClr val="FF0000"/>
                </a:solidFill>
              </a:rPr>
              <a:t>3</a:t>
            </a:r>
            <a:r>
              <a:rPr lang="zh-TW" altLang="en-US" sz="1600" kern="100" baseline="30000" dirty="0">
                <a:solidFill>
                  <a:srgbClr val="FF0000"/>
                </a:solidFill>
              </a:rPr>
              <a:t> 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C1F50025-31CB-4820-93C6-2AE7876FEC1E}"/>
              </a:ext>
            </a:extLst>
          </p:cNvPr>
          <p:cNvSpPr/>
          <p:nvPr/>
        </p:nvSpPr>
        <p:spPr>
          <a:xfrm>
            <a:off x="3299958" y="5698272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  <a:ea typeface="+mj-ea"/>
              </a:rPr>
              <a:t>全台平均濃度</a:t>
            </a:r>
            <a:r>
              <a:rPr lang="en-US" altLang="zh-TW" sz="1600" dirty="0" smtClean="0">
                <a:solidFill>
                  <a:srgbClr val="FF0000"/>
                </a:solidFill>
                <a:ea typeface="+mj-ea"/>
              </a:rPr>
              <a:t>: 15.3</a:t>
            </a:r>
            <a:r>
              <a:rPr lang="zh-TW" altLang="en-US" sz="1600" dirty="0" smtClean="0">
                <a:solidFill>
                  <a:srgbClr val="FF0000"/>
                </a:solidFill>
                <a:ea typeface="+mj-ea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TW" sz="1600" kern="100" dirty="0">
                <a:solidFill>
                  <a:srgbClr val="FF0000"/>
                </a:solidFill>
                <a:ea typeface="+mj-ea"/>
              </a:rPr>
              <a:t>g/m</a:t>
            </a:r>
            <a:r>
              <a:rPr lang="en-US" altLang="zh-TW" sz="1600" kern="100" baseline="30000" dirty="0">
                <a:solidFill>
                  <a:srgbClr val="FF0000"/>
                </a:solidFill>
                <a:ea typeface="+mj-ea"/>
              </a:rPr>
              <a:t>3</a:t>
            </a:r>
            <a:r>
              <a:rPr lang="zh-TW" altLang="en-US" sz="1600" kern="100" baseline="30000" dirty="0">
                <a:solidFill>
                  <a:srgbClr val="FF0000"/>
                </a:solidFill>
                <a:ea typeface="+mj-ea"/>
              </a:rPr>
              <a:t> </a:t>
            </a:r>
            <a:endParaRPr lang="zh-TW" altLang="en-US" sz="1600" dirty="0">
              <a:solidFill>
                <a:srgbClr val="FF0000"/>
              </a:solidFill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6" y="1556792"/>
            <a:ext cx="2953995" cy="39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041" y="1551623"/>
            <a:ext cx="2944055" cy="396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987" y="1546454"/>
            <a:ext cx="292672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4079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667" y="1844824"/>
            <a:ext cx="2643469" cy="39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792" y="1844824"/>
            <a:ext cx="2657300" cy="396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13" y="1844824"/>
            <a:ext cx="2629293" cy="3960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AFC1470B-787A-4D26-B983-104F03B1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38</a:t>
            </a:fld>
            <a:endParaRPr lang="en-US" altLang="zh-TW"/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395536" y="229294"/>
            <a:ext cx="8208912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PM</a:t>
            </a:r>
            <a:r>
              <a:rPr lang="en-US" altLang="zh-TW" sz="3600" b="1" baseline="-25000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2.5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細懸浮微粒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 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grpSp>
        <p:nvGrpSpPr>
          <p:cNvPr id="41" name="群組 40"/>
          <p:cNvGrpSpPr/>
          <p:nvPr/>
        </p:nvGrpSpPr>
        <p:grpSpPr>
          <a:xfrm>
            <a:off x="3347864" y="2031923"/>
            <a:ext cx="1313936" cy="1658797"/>
            <a:chOff x="5407502" y="970593"/>
            <a:chExt cx="1313936" cy="1658797"/>
          </a:xfrm>
        </p:grpSpPr>
        <p:sp>
          <p:nvSpPr>
            <p:cNvPr id="42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29530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zh-TW" altLang="en-US" sz="1050" dirty="0" smtClean="0"/>
                <a:t> </a:t>
              </a:r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326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7204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8623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5818627" y="970593"/>
              <a:ext cx="90281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23193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123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2258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478432" y="1983609"/>
            <a:ext cx="1341188" cy="1658797"/>
            <a:chOff x="5407502" y="970593"/>
            <a:chExt cx="1341188" cy="1658797"/>
          </a:xfrm>
        </p:grpSpPr>
        <p:sp>
          <p:nvSpPr>
            <p:cNvPr id="47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1056 T </a:t>
              </a:r>
              <a:r>
                <a:rPr lang="en-US" altLang="zh-TW" sz="1050" dirty="0"/>
                <a:t>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5818627" y="970593"/>
              <a:ext cx="93006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6110397" y="1963330"/>
            <a:ext cx="1373574" cy="1828324"/>
            <a:chOff x="5515944" y="1308826"/>
            <a:chExt cx="1373574" cy="1828324"/>
          </a:xfrm>
        </p:grpSpPr>
        <p:sp>
          <p:nvSpPr>
            <p:cNvPr id="18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340885" y="2849118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700684" y="2201046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5515944" y="1998377"/>
              <a:ext cx="90281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台中電廠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-1234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-730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-1019 </a:t>
              </a:r>
              <a:r>
                <a:rPr lang="en-US" altLang="zh-TW" sz="1050" dirty="0"/>
                <a:t>T 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-1100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zh-TW" altLang="en-US" sz="1200" dirty="0">
                <a:latin typeface="+mj-ea"/>
                <a:ea typeface="+mj-ea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986707" y="1308826"/>
              <a:ext cx="902811" cy="792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通霄電廠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9247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39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971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51224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6031" y="803472"/>
            <a:ext cx="2623190" cy="1143000"/>
          </a:xfrm>
        </p:spPr>
        <p:txBody>
          <a:bodyPr/>
          <a:lstStyle/>
          <a:p>
            <a:r>
              <a:rPr lang="zh-TW" altLang="en-US" dirty="0"/>
              <a:t>車輛代表污染物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39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5237113" y="889312"/>
            <a:ext cx="2758297" cy="96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工廠代表污染物</a:t>
            </a:r>
          </a:p>
        </p:txBody>
      </p:sp>
      <p:sp>
        <p:nvSpPr>
          <p:cNvPr id="6" name="橢圓 5"/>
          <p:cNvSpPr/>
          <p:nvPr/>
        </p:nvSpPr>
        <p:spPr>
          <a:xfrm>
            <a:off x="174961" y="2125761"/>
            <a:ext cx="5855648" cy="3935909"/>
          </a:xfrm>
          <a:prstGeom prst="ellipse">
            <a:avLst/>
          </a:prstGeom>
          <a:solidFill>
            <a:srgbClr val="CFF1FD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3425801" y="2094041"/>
            <a:ext cx="5760640" cy="3935909"/>
          </a:xfrm>
          <a:prstGeom prst="ellipse">
            <a:avLst/>
          </a:prstGeom>
          <a:solidFill>
            <a:schemeClr val="tx2">
              <a:lumMod val="25000"/>
              <a:lumOff val="75000"/>
              <a:alpha val="7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69945" y="3298737"/>
            <a:ext cx="3143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CO</a:t>
            </a:r>
            <a:r>
              <a:rPr lang="zh-TW" altLang="en-US" sz="2400" b="1" dirty="0"/>
              <a:t> </a:t>
            </a:r>
            <a:r>
              <a:rPr lang="zh-TW" altLang="en-US" sz="2400" b="1" dirty="0">
                <a:latin typeface="+mn-ea"/>
                <a:ea typeface="+mn-ea"/>
              </a:rPr>
              <a:t>一氧化碳</a:t>
            </a:r>
            <a:r>
              <a:rPr lang="zh-TW" altLang="en-US" sz="2400" b="1" dirty="0"/>
              <a:t>、</a:t>
            </a:r>
            <a:endParaRPr lang="en-US" altLang="zh-TW" sz="2400" b="1" dirty="0"/>
          </a:p>
          <a:p>
            <a:r>
              <a:rPr lang="en-US" altLang="zh-TW" sz="2400" b="1" dirty="0"/>
              <a:t>NMHC</a:t>
            </a:r>
            <a:r>
              <a:rPr lang="zh-TW" altLang="en-US" sz="2400" b="1" dirty="0"/>
              <a:t> </a:t>
            </a:r>
            <a:endParaRPr lang="en-US" altLang="zh-TW" sz="2400" b="1" dirty="0"/>
          </a:p>
          <a:p>
            <a:r>
              <a:rPr lang="zh-TW" altLang="en-US" sz="2400" b="1" dirty="0">
                <a:latin typeface="+mn-ea"/>
                <a:ea typeface="+mn-ea"/>
              </a:rPr>
              <a:t>非甲烷碳氫化合物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549499" y="3632050"/>
            <a:ext cx="314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SO</a:t>
            </a:r>
            <a:r>
              <a:rPr lang="en-US" altLang="zh-TW" sz="2400" b="1" baseline="-25000" dirty="0"/>
              <a:t>2</a:t>
            </a:r>
            <a:r>
              <a:rPr lang="zh-TW" altLang="en-US" sz="2400" b="1" dirty="0"/>
              <a:t> </a:t>
            </a:r>
            <a:r>
              <a:rPr lang="zh-TW" altLang="en-US" sz="2400" b="1" dirty="0">
                <a:latin typeface="+mn-ea"/>
                <a:ea typeface="+mn-ea"/>
              </a:rPr>
              <a:t>二氧化硫</a:t>
            </a:r>
            <a:endParaRPr lang="en-US" altLang="zh-TW" sz="2400" b="1" dirty="0">
              <a:latin typeface="+mn-ea"/>
              <a:ea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92619" y="3483404"/>
            <a:ext cx="1693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NO</a:t>
            </a:r>
            <a:r>
              <a:rPr lang="en-US" altLang="zh-TW" sz="2400" b="1" baseline="-25000" dirty="0"/>
              <a:t>x</a:t>
            </a:r>
          </a:p>
          <a:p>
            <a:r>
              <a:rPr lang="zh-TW" altLang="en-US" sz="2400" b="1" dirty="0">
                <a:latin typeface="+mn-ea"/>
                <a:ea typeface="+mn-ea"/>
              </a:rPr>
              <a:t>氮氧化物</a:t>
            </a:r>
            <a:endParaRPr lang="en-US" altLang="zh-TW" sz="24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55055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4</a:t>
            </a:fld>
            <a:endParaRPr lang="en-US" altLang="zh-TW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332744"/>
              </p:ext>
            </p:extLst>
          </p:nvPr>
        </p:nvGraphicFramePr>
        <p:xfrm>
          <a:off x="561451" y="1724092"/>
          <a:ext cx="7754965" cy="2785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611">
                  <a:extLst>
                    <a:ext uri="{9D8B030D-6E8A-4147-A177-3AD203B41FA5}">
                      <a16:colId xmlns="" xmlns:a16="http://schemas.microsoft.com/office/drawing/2014/main" val="3613684624"/>
                    </a:ext>
                  </a:extLst>
                </a:gridCol>
                <a:gridCol w="2082983">
                  <a:extLst>
                    <a:ext uri="{9D8B030D-6E8A-4147-A177-3AD203B41FA5}">
                      <a16:colId xmlns="" xmlns:a16="http://schemas.microsoft.com/office/drawing/2014/main" val="3182977942"/>
                    </a:ext>
                  </a:extLst>
                </a:gridCol>
                <a:gridCol w="1620787">
                  <a:extLst>
                    <a:ext uri="{9D8B030D-6E8A-4147-A177-3AD203B41FA5}">
                      <a16:colId xmlns="" xmlns:a16="http://schemas.microsoft.com/office/drawing/2014/main" val="1457725635"/>
                    </a:ext>
                  </a:extLst>
                </a:gridCol>
                <a:gridCol w="2785584">
                  <a:extLst>
                    <a:ext uri="{9D8B030D-6E8A-4147-A177-3AD203B41FA5}">
                      <a16:colId xmlns="" xmlns:a16="http://schemas.microsoft.com/office/drawing/2014/main" val="3667658697"/>
                    </a:ext>
                  </a:extLst>
                </a:gridCol>
              </a:tblGrid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年度</a:t>
                      </a:r>
                      <a:r>
                        <a:rPr lang="en-US" altLang="zh-TW" sz="14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面積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>
                          <a:effectLst/>
                        </a:rPr>
                        <a:t>平方公里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人口數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人口密度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TW" sz="1400" kern="100">
                          <a:effectLst/>
                        </a:rPr>
                        <a:t>平方公里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73465432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1074.4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305,093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273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284.96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39643534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304,997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273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283.88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05538010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304,713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273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283.61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774724419"/>
                  </a:ext>
                </a:extLst>
              </a:tr>
              <a:tr h="35760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303,292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273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282.29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38321297"/>
                  </a:ext>
                </a:extLst>
              </a:tr>
              <a:tr h="34538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107</a:t>
                      </a:r>
                      <a:endParaRPr lang="zh-TW" sz="1400" b="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302,165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273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281.24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760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108</a:t>
                      </a:r>
                      <a:endParaRPr lang="zh-TW" sz="1400" b="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effectLst/>
                        </a:rPr>
                        <a:t>301,208</a:t>
                      </a:r>
                      <a:endParaRPr lang="en-US" altLang="zh-TW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273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280.35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471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1400" b="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299,406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273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278.67</a:t>
                      </a:r>
                      <a:endParaRPr lang="zh-TW" alt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61451" y="492166"/>
            <a:ext cx="813690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zh-TW" sz="2800" b="1" dirty="0" smtClean="0"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103</a:t>
            </a:r>
            <a:r>
              <a:rPr kumimoji="0"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年至</a:t>
            </a:r>
            <a:r>
              <a:rPr kumimoji="0" lang="en-US" altLang="zh-TW" sz="2800" b="1" dirty="0" smtClean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kumimoji="0"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年彰化</a:t>
            </a:r>
            <a:r>
              <a:rPr kumimoji="0"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縣市</a:t>
            </a:r>
            <a:r>
              <a:rPr kumimoji="0"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人口</a:t>
            </a:r>
            <a:r>
              <a:rPr kumimoji="0"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統計基本資料一覽表</a:t>
            </a:r>
            <a:endParaRPr kumimoji="0" lang="zh-TW" altLang="en-US" sz="800" b="1" dirty="0"/>
          </a:p>
          <a:p>
            <a:pPr lvl="0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資料來源：內政部統計處，內政統計查詢網  </a:t>
            </a:r>
            <a:r>
              <a:rPr kumimoji="0" lang="en-US" altLang="zh-TW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http://statis.moi.gov.tw/micst/stmain.jsp?sys=100</a:t>
            </a:r>
            <a:endParaRPr kumimoji="0" lang="zh-TW" altLang="en-US" sz="1800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259632" y="4636808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彰化縣市</a:t>
            </a:r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人口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數</a:t>
            </a:r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逐年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減少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1835696" y="3789040"/>
            <a:ext cx="0" cy="72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3923928" y="3789040"/>
            <a:ext cx="0" cy="72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0129180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40</a:t>
            </a:fld>
            <a:endParaRPr lang="en-US" altLang="zh-TW"/>
          </a:p>
        </p:txBody>
      </p:sp>
      <p:sp>
        <p:nvSpPr>
          <p:cNvPr id="17" name="文字方塊 16"/>
          <p:cNvSpPr txBox="1"/>
          <p:nvPr/>
        </p:nvSpPr>
        <p:spPr>
          <a:xfrm>
            <a:off x="35496" y="-1613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車輛代表污染物：</a:t>
            </a: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107504" y="548800"/>
            <a:ext cx="8208912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CO(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一氧化碳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520DBF4-4D17-4524-9284-72FDF0817E75}"/>
              </a:ext>
            </a:extLst>
          </p:cNvPr>
          <p:cNvSpPr/>
          <p:nvPr/>
        </p:nvSpPr>
        <p:spPr>
          <a:xfrm>
            <a:off x="260307" y="5698272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en-US" altLang="zh-TW" sz="1600" dirty="0" smtClean="0">
                <a:solidFill>
                  <a:srgbClr val="FF0000"/>
                </a:solidFill>
              </a:rPr>
              <a:t>0.378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ppm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2273A3C8-6A81-40AE-AFAD-A3A2AF54B2D9}"/>
              </a:ext>
            </a:extLst>
          </p:cNvPr>
          <p:cNvSpPr/>
          <p:nvPr/>
        </p:nvSpPr>
        <p:spPr>
          <a:xfrm>
            <a:off x="3086939" y="5698272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 smtClean="0">
                <a:solidFill>
                  <a:srgbClr val="FF0000"/>
                </a:solidFill>
              </a:rPr>
              <a:t>: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0.36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ppm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9690BEEC-60D6-44D1-9AD5-DA7117443FB2}"/>
              </a:ext>
            </a:extLst>
          </p:cNvPr>
          <p:cNvSpPr/>
          <p:nvPr/>
        </p:nvSpPr>
        <p:spPr>
          <a:xfrm>
            <a:off x="6057062" y="5698272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 smtClean="0">
                <a:solidFill>
                  <a:srgbClr val="FF0000"/>
                </a:solidFill>
              </a:rPr>
              <a:t>: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-0.02ppm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38272"/>
            <a:ext cx="3015413" cy="39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521" y="1738272"/>
            <a:ext cx="3006768" cy="39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893" y="1738272"/>
            <a:ext cx="296592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895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231" y="1916832"/>
            <a:ext cx="2631418" cy="39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688" y="1916832"/>
            <a:ext cx="2681575" cy="396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9" y="1916832"/>
            <a:ext cx="2644584" cy="3960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41</a:t>
            </a:fld>
            <a:endParaRPr lang="en-US" altLang="zh-TW"/>
          </a:p>
        </p:txBody>
      </p:sp>
      <p:sp>
        <p:nvSpPr>
          <p:cNvPr id="19" name="文字方塊 18"/>
          <p:cNvSpPr txBox="1"/>
          <p:nvPr/>
        </p:nvSpPr>
        <p:spPr>
          <a:xfrm>
            <a:off x="108000" y="-1613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車輛代表污染物：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07504" y="548800"/>
            <a:ext cx="8208912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CO(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一氧化碳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6403246" y="2113500"/>
            <a:ext cx="1373574" cy="1828324"/>
            <a:chOff x="5515944" y="1308826"/>
            <a:chExt cx="1373574" cy="1828324"/>
          </a:xfrm>
        </p:grpSpPr>
        <p:sp>
          <p:nvSpPr>
            <p:cNvPr id="25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340885" y="2849118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700684" y="2201046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5515944" y="1998377"/>
              <a:ext cx="90281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台中電廠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-1234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-730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-1019 </a:t>
              </a:r>
              <a:r>
                <a:rPr lang="en-US" altLang="zh-TW" sz="1050" dirty="0"/>
                <a:t>T 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-1100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zh-TW" altLang="en-US" sz="1200" dirty="0">
                <a:latin typeface="+mj-ea"/>
                <a:ea typeface="+mj-ea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5986707" y="1308826"/>
              <a:ext cx="902811" cy="792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通霄電廠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9247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39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971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575616" y="2076626"/>
            <a:ext cx="1313936" cy="1658797"/>
            <a:chOff x="5407502" y="970593"/>
            <a:chExt cx="1313936" cy="1658797"/>
          </a:xfrm>
        </p:grpSpPr>
        <p:sp>
          <p:nvSpPr>
            <p:cNvPr id="3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29530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zh-TW" altLang="en-US" sz="1050" dirty="0" smtClean="0"/>
                <a:t> </a:t>
              </a:r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326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7204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8623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5818627" y="970593"/>
              <a:ext cx="90281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23193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123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2258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611560" y="2067002"/>
            <a:ext cx="1341188" cy="1658797"/>
            <a:chOff x="5407502" y="970593"/>
            <a:chExt cx="1341188" cy="1658797"/>
          </a:xfrm>
        </p:grpSpPr>
        <p:sp>
          <p:nvSpPr>
            <p:cNvPr id="41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1056 T </a:t>
              </a:r>
              <a:r>
                <a:rPr lang="en-US" altLang="zh-TW" sz="1050" dirty="0"/>
                <a:t>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5818627" y="970593"/>
              <a:ext cx="93006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16591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36948" y="650144"/>
            <a:ext cx="7954552" cy="1008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NMHC(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非甲烷碳氫化合物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42</a:t>
            </a:fld>
            <a:endParaRPr lang="en-US" altLang="zh-TW"/>
          </a:p>
        </p:txBody>
      </p:sp>
      <p:sp>
        <p:nvSpPr>
          <p:cNvPr id="17" name="文字方塊 16"/>
          <p:cNvSpPr txBox="1"/>
          <p:nvPr/>
        </p:nvSpPr>
        <p:spPr>
          <a:xfrm>
            <a:off x="108000" y="-1613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車輛代表污染物：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B6DA91F-4675-4BC8-8E06-EAFE9AD19F2A}"/>
              </a:ext>
            </a:extLst>
          </p:cNvPr>
          <p:cNvSpPr/>
          <p:nvPr/>
        </p:nvSpPr>
        <p:spPr>
          <a:xfrm>
            <a:off x="0" y="5859009"/>
            <a:ext cx="295903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0.145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ppm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FAEB5231-D019-4614-9955-29E6BF937D33}"/>
              </a:ext>
            </a:extLst>
          </p:cNvPr>
          <p:cNvSpPr/>
          <p:nvPr/>
        </p:nvSpPr>
        <p:spPr>
          <a:xfrm>
            <a:off x="2959039" y="5859009"/>
            <a:ext cx="285807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0.14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ppm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1423E93C-190B-4435-8344-68D409933C1D}"/>
              </a:ext>
            </a:extLst>
          </p:cNvPr>
          <p:cNvSpPr/>
          <p:nvPr/>
        </p:nvSpPr>
        <p:spPr>
          <a:xfrm>
            <a:off x="5979975" y="5859009"/>
            <a:ext cx="285807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-0.01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ppm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38" y="1843704"/>
            <a:ext cx="3009988" cy="39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226" y="1843704"/>
            <a:ext cx="2995873" cy="39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835" y="1871357"/>
            <a:ext cx="297541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6391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8" y="1973493"/>
            <a:ext cx="2636937" cy="3960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43</a:t>
            </a:fld>
            <a:endParaRPr lang="en-US" altLang="zh-TW"/>
          </a:p>
        </p:txBody>
      </p:sp>
      <p:sp>
        <p:nvSpPr>
          <p:cNvPr id="19" name="文字方塊 18"/>
          <p:cNvSpPr txBox="1"/>
          <p:nvPr/>
        </p:nvSpPr>
        <p:spPr>
          <a:xfrm>
            <a:off x="108000" y="-1613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車輛代表污染物：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36948" y="650144"/>
            <a:ext cx="7954552" cy="1008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NMHC(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非甲烷碳氫化合物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3402080" y="2048328"/>
            <a:ext cx="1313936" cy="1668704"/>
            <a:chOff x="5407502" y="970593"/>
            <a:chExt cx="1313936" cy="1668704"/>
          </a:xfrm>
        </p:grpSpPr>
        <p:sp>
          <p:nvSpPr>
            <p:cNvPr id="2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05414" y="1877920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5407502" y="1654412"/>
              <a:ext cx="90281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1056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5818627" y="970593"/>
              <a:ext cx="90281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228184" y="2060848"/>
            <a:ext cx="1373574" cy="1786845"/>
            <a:chOff x="5515944" y="1408958"/>
            <a:chExt cx="1373574" cy="1786845"/>
          </a:xfrm>
        </p:grpSpPr>
        <p:sp>
          <p:nvSpPr>
            <p:cNvPr id="25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340885" y="2902908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700684" y="2254836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5515944" y="2057030"/>
              <a:ext cx="90281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台中電廠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-8483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-652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-3277 </a:t>
              </a:r>
              <a:r>
                <a:rPr lang="en-US" altLang="zh-TW" sz="1050" dirty="0"/>
                <a:t>T 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-6769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zh-TW" altLang="en-US" sz="1200" dirty="0">
                <a:latin typeface="+mj-ea"/>
                <a:ea typeface="+mj-ea"/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5986707" y="1408958"/>
              <a:ext cx="902811" cy="792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通霄電廠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2400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-43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/>
                <a:t>-</a:t>
              </a:r>
              <a:r>
                <a:rPr lang="en-US" altLang="zh-TW" sz="1050" dirty="0" smtClean="0"/>
                <a:t>509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35" y="1973493"/>
            <a:ext cx="2636526" cy="39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218" y="1973493"/>
            <a:ext cx="262968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452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8"/>
          <p:cNvSpPr>
            <a:spLocks noChangeArrowheads="1"/>
          </p:cNvSpPr>
          <p:nvPr/>
        </p:nvSpPr>
        <p:spPr bwMode="auto">
          <a:xfrm>
            <a:off x="52732" y="611661"/>
            <a:ext cx="8479708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SO</a:t>
            </a:r>
            <a:r>
              <a:rPr lang="en-US" altLang="zh-TW" sz="3600" b="1" baseline="-25000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2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二氧化硫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D3B344DD-60CC-4A7F-A93C-48E5E9EB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44</a:t>
            </a:fld>
            <a:endParaRPr lang="en-US" altLang="zh-TW"/>
          </a:p>
        </p:txBody>
      </p:sp>
      <p:sp>
        <p:nvSpPr>
          <p:cNvPr id="17" name="文字方塊 16"/>
          <p:cNvSpPr txBox="1"/>
          <p:nvPr/>
        </p:nvSpPr>
        <p:spPr>
          <a:xfrm>
            <a:off x="108000" y="-1613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工廠代表污染物：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864B720F-2A61-4A0A-B96C-CAAF7B0680EF}"/>
              </a:ext>
            </a:extLst>
          </p:cNvPr>
          <p:cNvSpPr/>
          <p:nvPr/>
        </p:nvSpPr>
        <p:spPr>
          <a:xfrm>
            <a:off x="3121897" y="5859009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2.2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61690954-025E-4579-808A-2C51B94A012D}"/>
              </a:ext>
            </a:extLst>
          </p:cNvPr>
          <p:cNvSpPr/>
          <p:nvPr/>
        </p:nvSpPr>
        <p:spPr>
          <a:xfrm>
            <a:off x="6082883" y="5859009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-0.2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1AFE8AB4-4CD8-4E05-AAB6-B0FD2337BDEC}"/>
              </a:ext>
            </a:extLst>
          </p:cNvPr>
          <p:cNvSpPr/>
          <p:nvPr/>
        </p:nvSpPr>
        <p:spPr>
          <a:xfrm>
            <a:off x="108000" y="5859009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en-US" altLang="zh-TW" sz="1600" dirty="0" smtClean="0">
                <a:solidFill>
                  <a:srgbClr val="FF0000"/>
                </a:solidFill>
              </a:rPr>
              <a:t>2.4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58" y="1790997"/>
            <a:ext cx="2951824" cy="396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282" y="1790997"/>
            <a:ext cx="2974108" cy="39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862" y="1790997"/>
            <a:ext cx="300413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6642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94" y="1917272"/>
            <a:ext cx="2620970" cy="39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840" y="1881048"/>
            <a:ext cx="2615874" cy="396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46" y="1916832"/>
            <a:ext cx="2661488" cy="39600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2C07AF9-F632-4447-BC2E-484BCE1A3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45</a:t>
            </a:fld>
            <a:endParaRPr lang="en-US" altLang="zh-TW"/>
          </a:p>
        </p:txBody>
      </p:sp>
      <p:sp>
        <p:nvSpPr>
          <p:cNvPr id="22" name="文字方塊 21"/>
          <p:cNvSpPr txBox="1"/>
          <p:nvPr/>
        </p:nvSpPr>
        <p:spPr>
          <a:xfrm>
            <a:off x="108000" y="-1613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工廠代表污染物：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52732" y="611661"/>
            <a:ext cx="8479708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SO</a:t>
            </a:r>
            <a:r>
              <a:rPr lang="en-US" altLang="zh-TW" sz="3600" b="1" baseline="-25000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2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二氧化硫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3572272" y="2200728"/>
            <a:ext cx="1313936" cy="1658797"/>
            <a:chOff x="5407502" y="970593"/>
            <a:chExt cx="1313936" cy="1658797"/>
          </a:xfrm>
        </p:grpSpPr>
        <p:sp>
          <p:nvSpPr>
            <p:cNvPr id="3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29530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zh-TW" altLang="en-US" sz="1050" dirty="0" smtClean="0"/>
                <a:t> </a:t>
              </a:r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326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7204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8623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5818627" y="970593"/>
              <a:ext cx="90281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23193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123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2258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496523" y="2128720"/>
            <a:ext cx="1341188" cy="1658797"/>
            <a:chOff x="5407502" y="970593"/>
            <a:chExt cx="1341188" cy="1658797"/>
          </a:xfrm>
        </p:grpSpPr>
        <p:sp>
          <p:nvSpPr>
            <p:cNvPr id="4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1056 T </a:t>
              </a:r>
              <a:r>
                <a:rPr lang="en-US" altLang="zh-TW" sz="1050" dirty="0"/>
                <a:t>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5818627" y="970593"/>
              <a:ext cx="93006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6260154" y="2064863"/>
            <a:ext cx="1373574" cy="1828324"/>
            <a:chOff x="5515944" y="1308826"/>
            <a:chExt cx="1373574" cy="1828324"/>
          </a:xfrm>
        </p:grpSpPr>
        <p:sp>
          <p:nvSpPr>
            <p:cNvPr id="45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340885" y="2849118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700684" y="2201046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5515944" y="1998377"/>
              <a:ext cx="90281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台中電廠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-1234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-730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-1019 </a:t>
              </a:r>
              <a:r>
                <a:rPr lang="en-US" altLang="zh-TW" sz="1050" dirty="0"/>
                <a:t>T 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-1100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zh-TW" altLang="en-US" sz="1200" dirty="0">
                <a:latin typeface="+mj-ea"/>
                <a:ea typeface="+mj-ea"/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5986707" y="1308826"/>
              <a:ext cx="902811" cy="792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通霄電廠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9247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39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971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014978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44493"/>
            <a:ext cx="2992811" cy="3960000"/>
          </a:xfrm>
          <a:prstGeom prst="rect">
            <a:avLst/>
          </a:prstGeom>
        </p:spPr>
      </p:pic>
      <p:sp>
        <p:nvSpPr>
          <p:cNvPr id="112644" name="Rectangle 1033"/>
          <p:cNvSpPr>
            <a:spLocks noChangeArrowheads="1"/>
          </p:cNvSpPr>
          <p:nvPr/>
        </p:nvSpPr>
        <p:spPr bwMode="auto">
          <a:xfrm>
            <a:off x="179512" y="568639"/>
            <a:ext cx="8155011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NO</a:t>
            </a:r>
            <a:r>
              <a:rPr lang="en-US" altLang="zh-TW" sz="3600" b="1" baseline="-25000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x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氮氧化物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438D2DA5-E5EE-409A-B6E1-91AFA055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75512" y="6500813"/>
            <a:ext cx="1905000" cy="457200"/>
          </a:xfrm>
        </p:spPr>
        <p:txBody>
          <a:bodyPr/>
          <a:lstStyle/>
          <a:p>
            <a:fld id="{FE197B3A-4244-4E0E-BDF2-3CD942DE4837}" type="slidenum">
              <a:rPr lang="en-US" altLang="zh-TW" smtClean="0"/>
              <a:pPr/>
              <a:t>46</a:t>
            </a:fld>
            <a:endParaRPr lang="en-US" altLang="zh-TW"/>
          </a:p>
        </p:txBody>
      </p:sp>
      <p:sp>
        <p:nvSpPr>
          <p:cNvPr id="17" name="文字方塊 16"/>
          <p:cNvSpPr txBox="1"/>
          <p:nvPr/>
        </p:nvSpPr>
        <p:spPr>
          <a:xfrm>
            <a:off x="108000" y="-16136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工廠、車輛各半污染物：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196E50A-3777-4849-B0E9-6615F937D035}"/>
              </a:ext>
            </a:extLst>
          </p:cNvPr>
          <p:cNvSpPr/>
          <p:nvPr/>
        </p:nvSpPr>
        <p:spPr>
          <a:xfrm>
            <a:off x="3121897" y="5859009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14.9 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66F2A325-20FC-4F03-A58C-07B513CF810E}"/>
              </a:ext>
            </a:extLst>
          </p:cNvPr>
          <p:cNvSpPr/>
          <p:nvPr/>
        </p:nvSpPr>
        <p:spPr>
          <a:xfrm>
            <a:off x="6229275" y="5873693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  <a:latin typeface="+mn-ea"/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  <a:latin typeface="+mn-ea"/>
              </a:rPr>
              <a:t>:</a:t>
            </a:r>
            <a:r>
              <a:rPr lang="en-US" altLang="zh-TW" sz="160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-0.5</a:t>
            </a:r>
            <a:r>
              <a:rPr lang="zh-TW" altLang="en-US" sz="1600" kern="1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03D6452-36FA-47D4-84AE-1E53E9098011}"/>
              </a:ext>
            </a:extLst>
          </p:cNvPr>
          <p:cNvSpPr/>
          <p:nvPr/>
        </p:nvSpPr>
        <p:spPr>
          <a:xfrm>
            <a:off x="253061" y="5873693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15.4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347" y="1844493"/>
            <a:ext cx="2975469" cy="39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275" y="1844493"/>
            <a:ext cx="29672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8294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901307"/>
            <a:ext cx="2638265" cy="39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901307"/>
            <a:ext cx="2648605" cy="39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61" y="1904398"/>
            <a:ext cx="2649167" cy="39600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45B7E1C-90D9-4836-B18B-D2D98213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47</a:t>
            </a:fld>
            <a:endParaRPr lang="en-US" altLang="zh-TW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81124" y="-18703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工廠、車輛各半污染物：</a:t>
            </a:r>
          </a:p>
        </p:txBody>
      </p:sp>
      <p:sp>
        <p:nvSpPr>
          <p:cNvPr id="32" name="Rectangle 1033"/>
          <p:cNvSpPr>
            <a:spLocks noChangeArrowheads="1"/>
          </p:cNvSpPr>
          <p:nvPr/>
        </p:nvSpPr>
        <p:spPr bwMode="auto">
          <a:xfrm>
            <a:off x="179512" y="568639"/>
            <a:ext cx="8155011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NO</a:t>
            </a:r>
            <a:r>
              <a:rPr lang="en-US" altLang="zh-TW" sz="3600" b="1" baseline="-25000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x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氮氧化物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3347864" y="2048328"/>
            <a:ext cx="1313936" cy="1668704"/>
            <a:chOff x="5407502" y="970593"/>
            <a:chExt cx="1313936" cy="1668704"/>
          </a:xfrm>
        </p:grpSpPr>
        <p:sp>
          <p:nvSpPr>
            <p:cNvPr id="24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05414" y="1877920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5407502" y="1654412"/>
              <a:ext cx="90281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1056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5818627" y="970593"/>
              <a:ext cx="90281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588841" y="2093071"/>
            <a:ext cx="1341188" cy="1658797"/>
            <a:chOff x="5407502" y="970593"/>
            <a:chExt cx="1341188" cy="1658797"/>
          </a:xfrm>
        </p:grpSpPr>
        <p:sp>
          <p:nvSpPr>
            <p:cNvPr id="29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1056 T </a:t>
              </a:r>
              <a:r>
                <a:rPr lang="en-US" altLang="zh-TW" sz="1050" dirty="0"/>
                <a:t>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5818627" y="970593"/>
              <a:ext cx="93006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6300192" y="2072885"/>
            <a:ext cx="1373574" cy="1828324"/>
            <a:chOff x="5515944" y="1308826"/>
            <a:chExt cx="1373574" cy="1828324"/>
          </a:xfrm>
        </p:grpSpPr>
        <p:sp>
          <p:nvSpPr>
            <p:cNvPr id="41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340885" y="2849118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700684" y="2201046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5515944" y="1998377"/>
              <a:ext cx="90281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台中電廠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-1234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-730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-1019 </a:t>
              </a:r>
              <a:r>
                <a:rPr lang="en-US" altLang="zh-TW" sz="1050" dirty="0"/>
                <a:t>T 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-1100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zh-TW" altLang="en-US" sz="1200" dirty="0">
                <a:latin typeface="+mj-ea"/>
                <a:ea typeface="+mj-ea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5986707" y="1308826"/>
              <a:ext cx="902811" cy="792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通霄電廠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9247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39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971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536660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0CBC2A2E-C879-41FD-BD79-F7E1BDDC7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="" xmlns:a16="http://schemas.microsoft.com/office/drawing/2014/main" id="{D20C42C4-F276-4DCE-A88B-8AC1FC9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36712"/>
            <a:ext cx="8568952" cy="1362075"/>
          </a:xfrm>
        </p:spPr>
        <p:txBody>
          <a:bodyPr/>
          <a:lstStyle/>
          <a:p>
            <a:pPr algn="ctr"/>
            <a:r>
              <a:rPr lang="zh-TW" altLang="en-US" sz="6600" dirty="0"/>
              <a:t>中部地區其它物種觀測值分析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C1F61703-10DB-4984-84AB-89160AFC2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6479712"/>
            <a:ext cx="329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照片來源</a:t>
            </a:r>
            <a:r>
              <a:rPr lang="en-US" altLang="zh-TW" sz="1800" dirty="0">
                <a:solidFill>
                  <a:schemeClr val="bg1"/>
                </a:solidFill>
                <a:latin typeface="+mn-ea"/>
                <a:ea typeface="+mn-ea"/>
              </a:rPr>
              <a:t>:</a:t>
            </a: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中興大學計資中心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C84D2D42-EEE6-46A9-BBA5-E2D913C2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7012-F18A-44A5-A974-2D307231178F}" type="slidenum">
              <a:rPr lang="en-US" altLang="zh-TW" smtClean="0"/>
              <a:pPr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9332736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8"/>
          <p:cNvSpPr>
            <a:spLocks noChangeArrowheads="1"/>
          </p:cNvSpPr>
          <p:nvPr/>
        </p:nvSpPr>
        <p:spPr bwMode="auto">
          <a:xfrm>
            <a:off x="107504" y="332656"/>
            <a:ext cx="6840264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PM</a:t>
            </a:r>
            <a:r>
              <a:rPr lang="en-US" altLang="zh-TW" sz="3600" b="1" baseline="-25000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2.5-10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/>
              </a:rPr>
              <a:t>懸浮微粒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DDC110C6-B260-45EE-9BD4-1D682503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49</a:t>
            </a:fld>
            <a:endParaRPr lang="en-US" altLang="zh-TW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3A36BEB4-EE9A-4F6D-AF62-FCD38B2EEF6E}"/>
              </a:ext>
            </a:extLst>
          </p:cNvPr>
          <p:cNvSpPr/>
          <p:nvPr/>
        </p:nvSpPr>
        <p:spPr>
          <a:xfrm>
            <a:off x="3131840" y="5756774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16.8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TW" sz="1600" kern="100" dirty="0">
                <a:solidFill>
                  <a:srgbClr val="FF0000"/>
                </a:solidFill>
              </a:rPr>
              <a:t>g/m</a:t>
            </a:r>
            <a:r>
              <a:rPr lang="en-US" altLang="zh-TW" sz="1600" kern="100" baseline="30000" dirty="0">
                <a:solidFill>
                  <a:srgbClr val="FF0000"/>
                </a:solidFill>
              </a:rPr>
              <a:t>3</a:t>
            </a:r>
            <a:r>
              <a:rPr lang="zh-TW" altLang="en-US" sz="1600" kern="100" baseline="30000" dirty="0">
                <a:solidFill>
                  <a:srgbClr val="FF0000"/>
                </a:solidFill>
              </a:rPr>
              <a:t> 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3242FDF-5348-4BAA-B403-E5418F245938}"/>
              </a:ext>
            </a:extLst>
          </p:cNvPr>
          <p:cNvSpPr/>
          <p:nvPr/>
        </p:nvSpPr>
        <p:spPr>
          <a:xfrm>
            <a:off x="6112457" y="5756774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-1.4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</a:t>
            </a:r>
            <a:r>
              <a:rPr lang="en-US" altLang="zh-TW" sz="1600" kern="100" dirty="0">
                <a:solidFill>
                  <a:srgbClr val="FF0000"/>
                </a:solidFill>
              </a:rPr>
              <a:t>g/m</a:t>
            </a:r>
            <a:r>
              <a:rPr lang="en-US" altLang="zh-TW" sz="1600" kern="100" baseline="30000" dirty="0">
                <a:solidFill>
                  <a:srgbClr val="FF0000"/>
                </a:solidFill>
              </a:rPr>
              <a:t>3</a:t>
            </a:r>
            <a:r>
              <a:rPr lang="zh-TW" altLang="en-US" sz="1600" kern="100" baseline="30000" dirty="0">
                <a:solidFill>
                  <a:srgbClr val="FF0000"/>
                </a:solidFill>
              </a:rPr>
              <a:t> 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87AF172C-5DC9-48C8-A840-A6CDD7BE673B}"/>
              </a:ext>
            </a:extLst>
          </p:cNvPr>
          <p:cNvSpPr/>
          <p:nvPr/>
        </p:nvSpPr>
        <p:spPr>
          <a:xfrm>
            <a:off x="346712" y="5756774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 smtClean="0">
                <a:solidFill>
                  <a:srgbClr val="FF0000"/>
                </a:solidFill>
              </a:rPr>
              <a:t>: 18.2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TW" sz="1600" kern="100" dirty="0">
                <a:solidFill>
                  <a:srgbClr val="FF0000"/>
                </a:solidFill>
              </a:rPr>
              <a:t>g/m</a:t>
            </a:r>
            <a:r>
              <a:rPr lang="en-US" altLang="zh-TW" sz="1600" kern="100" baseline="30000" dirty="0">
                <a:solidFill>
                  <a:srgbClr val="FF0000"/>
                </a:solidFill>
              </a:rPr>
              <a:t>3</a:t>
            </a:r>
            <a:r>
              <a:rPr lang="zh-TW" altLang="en-US" sz="1600" kern="100" baseline="30000" dirty="0">
                <a:solidFill>
                  <a:srgbClr val="FF0000"/>
                </a:solidFill>
              </a:rPr>
              <a:t> 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4" y="1604715"/>
            <a:ext cx="2936359" cy="396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283" y="1604715"/>
            <a:ext cx="2918466" cy="39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043" y="1604715"/>
            <a:ext cx="29958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5994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</a:t>
            </a:fld>
            <a:endParaRPr lang="en-US" altLang="zh-TW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123011"/>
              </p:ext>
            </p:extLst>
          </p:nvPr>
        </p:nvGraphicFramePr>
        <p:xfrm>
          <a:off x="561451" y="1724092"/>
          <a:ext cx="7754965" cy="2785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611">
                  <a:extLst>
                    <a:ext uri="{9D8B030D-6E8A-4147-A177-3AD203B41FA5}">
                      <a16:colId xmlns="" xmlns:a16="http://schemas.microsoft.com/office/drawing/2014/main" val="3613684624"/>
                    </a:ext>
                  </a:extLst>
                </a:gridCol>
                <a:gridCol w="2082983">
                  <a:extLst>
                    <a:ext uri="{9D8B030D-6E8A-4147-A177-3AD203B41FA5}">
                      <a16:colId xmlns="" xmlns:a16="http://schemas.microsoft.com/office/drawing/2014/main" val="3182977942"/>
                    </a:ext>
                  </a:extLst>
                </a:gridCol>
                <a:gridCol w="1620787">
                  <a:extLst>
                    <a:ext uri="{9D8B030D-6E8A-4147-A177-3AD203B41FA5}">
                      <a16:colId xmlns="" xmlns:a16="http://schemas.microsoft.com/office/drawing/2014/main" val="1457725635"/>
                    </a:ext>
                  </a:extLst>
                </a:gridCol>
                <a:gridCol w="2785584">
                  <a:extLst>
                    <a:ext uri="{9D8B030D-6E8A-4147-A177-3AD203B41FA5}">
                      <a16:colId xmlns="" xmlns:a16="http://schemas.microsoft.com/office/drawing/2014/main" val="3667658697"/>
                    </a:ext>
                  </a:extLst>
                </a:gridCol>
              </a:tblGrid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年度</a:t>
                      </a:r>
                      <a:r>
                        <a:rPr lang="en-US" altLang="zh-TW" sz="14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面積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>
                          <a:effectLst/>
                        </a:rPr>
                        <a:t>平方公里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人口數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人口密度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TW" sz="1400" kern="100">
                          <a:effectLst/>
                        </a:rPr>
                        <a:t>平方公里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73465432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4,106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514,315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125.26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39643534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509,162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124.0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05538010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505,163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123.01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774724419"/>
                  </a:ext>
                </a:extLst>
              </a:tr>
              <a:tr h="35760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501,051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122.03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38321297"/>
                  </a:ext>
                </a:extLst>
              </a:tr>
              <a:tr h="34538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107</a:t>
                      </a:r>
                      <a:endParaRPr lang="zh-TW" sz="1400" b="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497,031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121.05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760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108</a:t>
                      </a:r>
                      <a:endParaRPr lang="zh-TW" sz="1400" b="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493,984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120.3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471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1400" b="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490,832</a:t>
                      </a:r>
                      <a:endParaRPr lang="en-US" alt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119.54</a:t>
                      </a:r>
                      <a:endParaRPr lang="zh-TW" alt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61451" y="492166"/>
            <a:ext cx="813690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zh-TW" sz="2800" b="1" dirty="0" smtClean="0"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103</a:t>
            </a:r>
            <a:r>
              <a:rPr kumimoji="0"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年至</a:t>
            </a:r>
            <a:r>
              <a:rPr kumimoji="0" lang="en-US" altLang="zh-TW" sz="2800" b="1" dirty="0" smtClean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kumimoji="0"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年南投縣人口</a:t>
            </a:r>
            <a:r>
              <a:rPr kumimoji="0"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統計基本資料一覽表</a:t>
            </a:r>
            <a:endParaRPr kumimoji="0" lang="zh-TW" altLang="en-US" sz="800" b="1" dirty="0"/>
          </a:p>
          <a:p>
            <a:pPr lvl="0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資料來源：內政部統計處，內政統計查詢網  </a:t>
            </a:r>
            <a:r>
              <a:rPr kumimoji="0" lang="en-US" altLang="zh-TW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http://statis.moi.gov.tw/micst/stmain.jsp?sys=100</a:t>
            </a:r>
            <a:endParaRPr kumimoji="0" lang="zh-TW" altLang="en-US" sz="1800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259632" y="4636808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南投</a:t>
            </a:r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市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人口數</a:t>
            </a:r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逐年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+mn-ea"/>
                <a:ea typeface="+mn-ea"/>
              </a:rPr>
              <a:t>下降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1835696" y="3789040"/>
            <a:ext cx="0" cy="72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3923928" y="3789040"/>
            <a:ext cx="0" cy="72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811907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430" y="1824521"/>
            <a:ext cx="2629688" cy="39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383" y="1824521"/>
            <a:ext cx="2641730" cy="396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62" y="1824521"/>
            <a:ext cx="2715035" cy="3960000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79513" y="332656"/>
            <a:ext cx="4680520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endParaRPr lang="zh-TW" altLang="en-US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1128AA49-6143-4B5A-8415-08973C82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50</a:t>
            </a:fld>
            <a:endParaRPr lang="en-US" altLang="zh-TW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107504" y="332656"/>
            <a:ext cx="6840264" cy="1080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 eaLnBrk="1" hangingPunct="1">
              <a:spcBef>
                <a:spcPct val="20000"/>
              </a:spcBef>
              <a:defRPr/>
            </a:pP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PM</a:t>
            </a:r>
            <a:r>
              <a:rPr lang="en-US" altLang="zh-TW" sz="3600" b="1" baseline="-25000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2.5-10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(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/>
              </a:rPr>
              <a:t>懸浮微粒</a:t>
            </a:r>
            <a:r>
              <a:rPr lang="en-US" altLang="zh-TW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標楷體"/>
              </a:rPr>
              <a:t>)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非降雨小時</a:t>
            </a:r>
            <a:endParaRPr lang="en-US" altLang="zh-TW" sz="3600" b="1" dirty="0">
              <a:ln w="1905"/>
              <a:gradFill>
                <a:gsLst>
                  <a:gs pos="0">
                    <a:srgbClr val="654A76">
                      <a:shade val="20000"/>
                      <a:satMod val="200000"/>
                    </a:srgbClr>
                  </a:gs>
                  <a:gs pos="78000">
                    <a:srgbClr val="654A76">
                      <a:tint val="90000"/>
                      <a:shade val="89000"/>
                      <a:satMod val="220000"/>
                    </a:srgbClr>
                  </a:gs>
                  <a:gs pos="100000">
                    <a:srgbClr val="654A7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標楷體"/>
            </a:endParaRPr>
          </a:p>
          <a:p>
            <a:pPr defTabSz="912813" eaLnBrk="1" hangingPunct="1">
              <a:spcBef>
                <a:spcPct val="20000"/>
              </a:spcBef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標楷體"/>
              </a:rPr>
              <a:t>均值與濃度差值分析分佈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3419872" y="2048328"/>
            <a:ext cx="1313936" cy="1658797"/>
            <a:chOff x="5407502" y="970593"/>
            <a:chExt cx="1313936" cy="1658797"/>
          </a:xfrm>
        </p:grpSpPr>
        <p:sp>
          <p:nvSpPr>
            <p:cNvPr id="19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29530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zh-TW" altLang="en-US" sz="1050" dirty="0" smtClean="0"/>
                <a:t> </a:t>
              </a:r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326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7204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8623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5818627" y="970593"/>
              <a:ext cx="90281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23193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123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2258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78506" y="2005319"/>
            <a:ext cx="1341188" cy="1658797"/>
            <a:chOff x="5407502" y="970593"/>
            <a:chExt cx="1341188" cy="1658797"/>
          </a:xfrm>
        </p:grpSpPr>
        <p:sp>
          <p:nvSpPr>
            <p:cNvPr id="24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1056 T </a:t>
              </a:r>
              <a:r>
                <a:rPr lang="en-US" altLang="zh-TW" sz="1050" dirty="0"/>
                <a:t>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5818627" y="970593"/>
              <a:ext cx="93006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6250941" y="2001878"/>
            <a:ext cx="1373574" cy="1828324"/>
            <a:chOff x="5515944" y="1308826"/>
            <a:chExt cx="1373574" cy="1828324"/>
          </a:xfrm>
        </p:grpSpPr>
        <p:sp>
          <p:nvSpPr>
            <p:cNvPr id="4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340885" y="2849118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700684" y="2201046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5515944" y="1998377"/>
              <a:ext cx="90281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台中電廠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-1234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-730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-1019 </a:t>
              </a:r>
              <a:r>
                <a:rPr lang="en-US" altLang="zh-TW" sz="1050" dirty="0"/>
                <a:t>T 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-1100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zh-TW" altLang="en-US" sz="1200" dirty="0">
                <a:latin typeface="+mj-ea"/>
                <a:ea typeface="+mj-ea"/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5986707" y="1308826"/>
              <a:ext cx="902811" cy="792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通霄電廠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9247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39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971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58206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7992888" cy="1143000"/>
          </a:xfrm>
        </p:spPr>
        <p:txBody>
          <a:bodyPr/>
          <a:lstStyle/>
          <a:p>
            <a:pPr algn="l" defTabSz="912813" eaLnBrk="1" hangingPunct="1">
              <a:defRPr/>
            </a:pPr>
            <a:r>
              <a:rPr lang="en-US" altLang="zh-TW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O</a:t>
            </a:r>
            <a:r>
              <a:rPr lang="en-US" altLang="zh-TW" sz="3600" baseline="-250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3</a:t>
            </a:r>
            <a:r>
              <a:rPr lang="en-US" altLang="zh-TW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(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latin typeface="標楷體" pitchFamily="65" charset="-120"/>
              </a:rPr>
              <a:t>臭氧</a:t>
            </a:r>
            <a:r>
              <a:rPr lang="en-US" altLang="zh-TW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)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每日小時最大值非降雨小時</a:t>
            </a:r>
            <a:b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r>
              <a:rPr lang="zh-TW" altLang="en-US" sz="3600" dirty="0" smtClean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年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均值與濃度差值分析分佈</a:t>
            </a:r>
            <a:r>
              <a:rPr lang="zh-TW" altLang="en-US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/>
            </a:r>
            <a:br>
              <a:rPr lang="zh-TW" altLang="en-US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51</a:t>
            </a:fld>
            <a:endParaRPr lang="en-US" altLang="zh-TW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83454CE-3950-4D40-B5BB-A7F4B1B454C0}"/>
              </a:ext>
            </a:extLst>
          </p:cNvPr>
          <p:cNvSpPr/>
          <p:nvPr/>
        </p:nvSpPr>
        <p:spPr>
          <a:xfrm>
            <a:off x="3174065" y="5632865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53.5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277E79D2-DAA9-4160-8264-0877C48E4AB1}"/>
              </a:ext>
            </a:extLst>
          </p:cNvPr>
          <p:cNvSpPr/>
          <p:nvPr/>
        </p:nvSpPr>
        <p:spPr>
          <a:xfrm>
            <a:off x="6139243" y="5632865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-0.3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53B55A1F-AFB3-4C9E-BA49-E635DD9D3B6F}"/>
              </a:ext>
            </a:extLst>
          </p:cNvPr>
          <p:cNvSpPr/>
          <p:nvPr/>
        </p:nvSpPr>
        <p:spPr>
          <a:xfrm>
            <a:off x="208888" y="5634264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53.8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69" y="1557232"/>
            <a:ext cx="2941165" cy="39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250" y="1557232"/>
            <a:ext cx="2946850" cy="39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415" y="1557232"/>
            <a:ext cx="308606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395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46" y="1763688"/>
            <a:ext cx="2828571" cy="396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638" y="1763688"/>
            <a:ext cx="2621044" cy="39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45" y="1763688"/>
            <a:ext cx="2678150" cy="3960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AE88FE8A-46BE-415B-A386-423A558C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52</a:t>
            </a:fld>
            <a:endParaRPr lang="en-US" altLang="zh-TW"/>
          </a:p>
        </p:txBody>
      </p:sp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992888" cy="1143000"/>
          </a:xfrm>
        </p:spPr>
        <p:txBody>
          <a:bodyPr/>
          <a:lstStyle/>
          <a:p>
            <a:pPr algn="l" defTabSz="912813" eaLnBrk="1" hangingPunct="1">
              <a:defRPr/>
            </a:pPr>
            <a:r>
              <a:rPr lang="en-US" altLang="zh-TW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O</a:t>
            </a:r>
            <a:r>
              <a:rPr lang="en-US" altLang="zh-TW" sz="3600" baseline="-250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3</a:t>
            </a:r>
            <a:r>
              <a:rPr lang="en-US" altLang="zh-TW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(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latin typeface="標楷體" pitchFamily="65" charset="-120"/>
              </a:rPr>
              <a:t>臭氧</a:t>
            </a:r>
            <a:r>
              <a:rPr lang="en-US" altLang="zh-TW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)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每日小時最大值非降雨小時</a:t>
            </a:r>
            <a:b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r>
              <a:rPr lang="zh-TW" altLang="en-US" sz="3600" dirty="0" smtClean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年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均值與濃度差值分析分佈</a:t>
            </a:r>
            <a:r>
              <a:rPr lang="zh-TW" altLang="en-US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/>
            </a:r>
            <a:br>
              <a:rPr lang="zh-TW" altLang="en-US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endParaRPr lang="zh-TW" altLang="en-US" dirty="0"/>
          </a:p>
        </p:txBody>
      </p:sp>
      <p:grpSp>
        <p:nvGrpSpPr>
          <p:cNvPr id="24" name="群組 23"/>
          <p:cNvGrpSpPr/>
          <p:nvPr/>
        </p:nvGrpSpPr>
        <p:grpSpPr>
          <a:xfrm>
            <a:off x="3419872" y="2048328"/>
            <a:ext cx="1313936" cy="1658797"/>
            <a:chOff x="5407502" y="970593"/>
            <a:chExt cx="1313936" cy="1658797"/>
          </a:xfrm>
        </p:grpSpPr>
        <p:sp>
          <p:nvSpPr>
            <p:cNvPr id="34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29530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zh-TW" altLang="en-US" sz="1050" dirty="0" smtClean="0"/>
                <a:t> </a:t>
              </a:r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326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7204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8623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5818627" y="970593"/>
              <a:ext cx="90281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23193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123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2258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546554" y="1933311"/>
            <a:ext cx="1341188" cy="1658797"/>
            <a:chOff x="5407502" y="970593"/>
            <a:chExt cx="1341188" cy="1658797"/>
          </a:xfrm>
        </p:grpSpPr>
        <p:sp>
          <p:nvSpPr>
            <p:cNvPr id="39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1056 T </a:t>
              </a:r>
              <a:r>
                <a:rPr lang="en-US" altLang="zh-TW" sz="1050" dirty="0"/>
                <a:t>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5818627" y="970593"/>
              <a:ext cx="93006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6169796" y="1933311"/>
            <a:ext cx="1373574" cy="1828324"/>
            <a:chOff x="5515944" y="1308826"/>
            <a:chExt cx="1373574" cy="1828324"/>
          </a:xfrm>
        </p:grpSpPr>
        <p:sp>
          <p:nvSpPr>
            <p:cNvPr id="44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340885" y="2849118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700684" y="2201046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5515944" y="1998377"/>
              <a:ext cx="90281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台中電廠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-1234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-730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-1019 </a:t>
              </a:r>
              <a:r>
                <a:rPr lang="en-US" altLang="zh-TW" sz="1050" dirty="0"/>
                <a:t>T 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-1100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zh-TW" altLang="en-US" sz="1200" dirty="0">
                <a:latin typeface="+mj-ea"/>
                <a:ea typeface="+mj-ea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5986707" y="1308826"/>
              <a:ext cx="902811" cy="792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通霄電廠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9247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39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971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08490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808" y="845840"/>
            <a:ext cx="7203504" cy="1143000"/>
          </a:xfrm>
        </p:spPr>
        <p:txBody>
          <a:bodyPr/>
          <a:lstStyle/>
          <a:p>
            <a:pPr lvl="0" indent="0" algn="l" defTabSz="914400" eaLnBrk="1" hangingPunct="1"/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總臭氧濃度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非降雨小時</a:t>
            </a:r>
            <a:b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r>
              <a:rPr lang="zh-TW" altLang="en-US" sz="3600" dirty="0" smtClean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年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均值與濃度差值分析分佈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/>
            </a:r>
            <a:br>
              <a:rPr lang="zh-TW" altLang="en-US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53</a:t>
            </a:fld>
            <a:endParaRPr lang="en-US" altLang="zh-TW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8DD53641-0500-440E-B2D2-CCDA8CA52475}"/>
              </a:ext>
            </a:extLst>
          </p:cNvPr>
          <p:cNvSpPr/>
          <p:nvPr/>
        </p:nvSpPr>
        <p:spPr>
          <a:xfrm>
            <a:off x="3275856" y="5733256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41.3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4F340421-6F44-4657-B878-BAE874487204}"/>
              </a:ext>
            </a:extLst>
          </p:cNvPr>
          <p:cNvSpPr/>
          <p:nvPr/>
        </p:nvSpPr>
        <p:spPr>
          <a:xfrm>
            <a:off x="6300192" y="5733256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-1.1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EE4E5-D121-4F90-B80B-65C8BBB8FE6A}"/>
              </a:ext>
            </a:extLst>
          </p:cNvPr>
          <p:cNvSpPr/>
          <p:nvPr/>
        </p:nvSpPr>
        <p:spPr>
          <a:xfrm>
            <a:off x="251520" y="5733256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42.4</a:t>
            </a:r>
            <a:r>
              <a:rPr lang="zh-TW" altLang="en-US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83" y="1618569"/>
            <a:ext cx="2941453" cy="39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679" y="1618569"/>
            <a:ext cx="2945722" cy="396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401" y="1618569"/>
            <a:ext cx="294280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3340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709" y="1642012"/>
            <a:ext cx="2612356" cy="396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166" y="1642012"/>
            <a:ext cx="2636567" cy="3960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8" y="1642012"/>
            <a:ext cx="2633860" cy="3960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54</a:t>
            </a:fld>
            <a:endParaRPr lang="en-US" altLang="zh-TW"/>
          </a:p>
        </p:txBody>
      </p:sp>
      <p:sp>
        <p:nvSpPr>
          <p:cNvPr id="25" name="標題 1"/>
          <p:cNvSpPr>
            <a:spLocks noGrp="1"/>
          </p:cNvSpPr>
          <p:nvPr>
            <p:ph type="title"/>
          </p:nvPr>
        </p:nvSpPr>
        <p:spPr>
          <a:xfrm>
            <a:off x="176808" y="845840"/>
            <a:ext cx="7203504" cy="1143000"/>
          </a:xfrm>
        </p:spPr>
        <p:txBody>
          <a:bodyPr/>
          <a:lstStyle/>
          <a:p>
            <a:pPr lvl="0" indent="0" algn="l" defTabSz="914400" eaLnBrk="1" hangingPunct="1"/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總臭氧濃度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非降雨小時</a:t>
            </a:r>
            <a:b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r>
              <a:rPr lang="zh-TW" altLang="en-US" sz="3600" dirty="0" smtClean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年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均值與濃度差值分析分佈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/>
            </a:r>
            <a:br>
              <a:rPr lang="zh-TW" altLang="en-US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endParaRPr lang="zh-TW" altLang="en-US" dirty="0"/>
          </a:p>
        </p:txBody>
      </p:sp>
      <p:grpSp>
        <p:nvGrpSpPr>
          <p:cNvPr id="36" name="群組 35"/>
          <p:cNvGrpSpPr/>
          <p:nvPr/>
        </p:nvGrpSpPr>
        <p:grpSpPr>
          <a:xfrm>
            <a:off x="3419872" y="2048328"/>
            <a:ext cx="1313936" cy="1658797"/>
            <a:chOff x="5407502" y="970593"/>
            <a:chExt cx="1313936" cy="1658797"/>
          </a:xfrm>
        </p:grpSpPr>
        <p:sp>
          <p:nvSpPr>
            <p:cNvPr id="37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29530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zh-TW" altLang="en-US" sz="1050" dirty="0" smtClean="0"/>
                <a:t> </a:t>
              </a:r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326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7204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8623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5818627" y="970593"/>
              <a:ext cx="90281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23193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123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2258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397132" y="1817419"/>
            <a:ext cx="1341188" cy="1658797"/>
            <a:chOff x="5407502" y="970593"/>
            <a:chExt cx="1341188" cy="1658797"/>
          </a:xfrm>
        </p:grpSpPr>
        <p:sp>
          <p:nvSpPr>
            <p:cNvPr id="42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1056 T </a:t>
              </a:r>
              <a:r>
                <a:rPr lang="en-US" altLang="zh-TW" sz="1050" dirty="0"/>
                <a:t>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5818627" y="970593"/>
              <a:ext cx="93006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6126655" y="1817419"/>
            <a:ext cx="1373574" cy="1828324"/>
            <a:chOff x="5515944" y="1308826"/>
            <a:chExt cx="1373574" cy="1828324"/>
          </a:xfrm>
        </p:grpSpPr>
        <p:sp>
          <p:nvSpPr>
            <p:cNvPr id="47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340885" y="2849118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700684" y="2201046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5515944" y="1998377"/>
              <a:ext cx="90281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台中電廠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-1234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-730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-1019 </a:t>
              </a:r>
              <a:r>
                <a:rPr lang="en-US" altLang="zh-TW" sz="1050" dirty="0"/>
                <a:t>T 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-1100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zh-TW" altLang="en-US" sz="1200" dirty="0">
                <a:latin typeface="+mj-ea"/>
                <a:ea typeface="+mj-ea"/>
              </a:endParaRPr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5986707" y="1308826"/>
              <a:ext cx="902811" cy="792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通霄電廠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9247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39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971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55295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136904" cy="1143000"/>
          </a:xfrm>
        </p:spPr>
        <p:txBody>
          <a:bodyPr/>
          <a:lstStyle/>
          <a:p>
            <a:pPr lvl="0" indent="0" algn="l" defTabSz="914400" eaLnBrk="1" hangingPunct="1"/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總臭氧小時最大值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非降雨小時</a:t>
            </a:r>
            <a:b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r>
              <a:rPr lang="zh-TW" altLang="en-US" sz="3600" dirty="0" smtClean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年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均值與濃度差值分析分佈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55</a:t>
            </a:fld>
            <a:endParaRPr lang="en-US" altLang="zh-TW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E4C3F351-9323-4443-8840-39862054631F}"/>
              </a:ext>
            </a:extLst>
          </p:cNvPr>
          <p:cNvSpPr/>
          <p:nvPr/>
        </p:nvSpPr>
        <p:spPr>
          <a:xfrm>
            <a:off x="3261337" y="5661248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62.1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C8EACDB-A321-44ED-BDC5-6B770A089A30}"/>
              </a:ext>
            </a:extLst>
          </p:cNvPr>
          <p:cNvSpPr/>
          <p:nvPr/>
        </p:nvSpPr>
        <p:spPr>
          <a:xfrm>
            <a:off x="6185450" y="5661248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-1.1</a:t>
            </a:r>
            <a:r>
              <a:rPr lang="zh-TW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CE3D24B8-F033-431F-A4D7-F3A8B9A3E9BE}"/>
              </a:ext>
            </a:extLst>
          </p:cNvPr>
          <p:cNvSpPr/>
          <p:nvPr/>
        </p:nvSpPr>
        <p:spPr>
          <a:xfrm>
            <a:off x="395536" y="5661248"/>
            <a:ext cx="26952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</a:rPr>
              <a:t>全台平均濃度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</a:rPr>
              <a:t>63.2</a:t>
            </a:r>
            <a:r>
              <a:rPr lang="en-US" altLang="zh-TW" sz="1600" kern="1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1600" kern="1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ppb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20" y="1484784"/>
            <a:ext cx="2935115" cy="39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744" y="1484784"/>
            <a:ext cx="2916196" cy="39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040" y="1484784"/>
            <a:ext cx="299296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210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021" y="1762450"/>
            <a:ext cx="2789531" cy="396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29" y="1762450"/>
            <a:ext cx="2646840" cy="39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18" y="1762450"/>
            <a:ext cx="2633903" cy="3960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56</a:t>
            </a:fld>
            <a:endParaRPr lang="en-US" altLang="zh-TW"/>
          </a:p>
        </p:txBody>
      </p:sp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136904" cy="1143000"/>
          </a:xfrm>
        </p:spPr>
        <p:txBody>
          <a:bodyPr/>
          <a:lstStyle/>
          <a:p>
            <a:pPr lvl="0" indent="0" algn="l" defTabSz="914400" eaLnBrk="1" hangingPunct="1"/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總臭氧小時最大值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非降雨小時</a:t>
            </a:r>
            <a:b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</a:br>
            <a:r>
              <a:rPr lang="zh-TW" altLang="en-US" sz="3600" dirty="0" smtClean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年</a:t>
            </a:r>
            <a:r>
              <a:rPr lang="zh-TW" altLang="en-US" sz="3600" dirty="0"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均值與濃度差值分析分佈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3474088" y="1916832"/>
            <a:ext cx="1313936" cy="1668704"/>
            <a:chOff x="5407502" y="970593"/>
            <a:chExt cx="1313936" cy="1668704"/>
          </a:xfrm>
        </p:grpSpPr>
        <p:sp>
          <p:nvSpPr>
            <p:cNvPr id="19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05414" y="1877920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407502" y="1654412"/>
              <a:ext cx="90281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1056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5818627" y="970593"/>
              <a:ext cx="90281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611560" y="2026152"/>
            <a:ext cx="1341188" cy="1658797"/>
            <a:chOff x="5407502" y="970593"/>
            <a:chExt cx="1341188" cy="1658797"/>
          </a:xfrm>
        </p:grpSpPr>
        <p:sp>
          <p:nvSpPr>
            <p:cNvPr id="34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166297" y="2485375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559630" y="1775202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5407502" y="1654412"/>
              <a:ext cx="930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台中電廠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30764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1056 T </a:t>
              </a:r>
              <a:r>
                <a:rPr lang="en-US" altLang="zh-TW" sz="1050" dirty="0"/>
                <a:t>TSP</a:t>
              </a:r>
            </a:p>
            <a:p>
              <a:r>
                <a:rPr lang="en-US" altLang="zh-TW" sz="1050" dirty="0" smtClean="0"/>
                <a:t>8223</a:t>
              </a:r>
              <a:r>
                <a:rPr lang="zh-TW" altLang="en-US" sz="1050" dirty="0" smtClean="0"/>
                <a:t> </a:t>
              </a:r>
              <a:r>
                <a:rPr lang="en-US" altLang="zh-TW" sz="1050" dirty="0" smtClean="0"/>
                <a:t>T </a:t>
              </a:r>
              <a:r>
                <a:rPr lang="en-US" altLang="zh-TW" sz="1050" dirty="0"/>
                <a:t>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9723</a:t>
              </a:r>
              <a:r>
                <a:rPr lang="zh-TW" altLang="en-US" sz="1050" dirty="0" smtClean="0"/>
                <a:t> 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5818627" y="970593"/>
              <a:ext cx="93006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n-ea"/>
                  <a:ea typeface="+mn-ea"/>
                </a:rPr>
                <a:t>通霄電廠</a:t>
              </a:r>
              <a:endParaRPr lang="en-US" altLang="zh-TW" sz="1400" dirty="0">
                <a:latin typeface="+mn-ea"/>
                <a:ea typeface="+mn-ea"/>
              </a:endParaRPr>
            </a:p>
            <a:p>
              <a:r>
                <a:rPr lang="en-US" altLang="zh-TW" sz="1050" dirty="0" smtClean="0"/>
                <a:t>13946</a:t>
              </a:r>
              <a:r>
                <a:rPr lang="zh-TW" altLang="en-US" sz="1050" dirty="0" smtClean="0"/>
                <a:t> </a:t>
              </a:r>
              <a:r>
                <a:rPr lang="en-US" altLang="zh-TW" sz="1050" dirty="0" err="1" smtClean="0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84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1287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en-US" altLang="zh-TW" sz="1200" baseline="-25000" dirty="0">
                <a:latin typeface="+mj-lt"/>
                <a:ea typeface="+mj-ea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6253774" y="1941389"/>
            <a:ext cx="1373574" cy="1828324"/>
            <a:chOff x="5515944" y="1308826"/>
            <a:chExt cx="1373574" cy="1828324"/>
          </a:xfrm>
        </p:grpSpPr>
        <p:sp>
          <p:nvSpPr>
            <p:cNvPr id="39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340885" y="2849118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圓形: 空心 4">
              <a:extLst>
                <a:ext uri="{FF2B5EF4-FFF2-40B4-BE49-F238E27FC236}">
                  <a16:creationId xmlns="" xmlns:a16="http://schemas.microsoft.com/office/drawing/2014/main" id="{581C47A5-092B-48D8-924C-64AF243351E1}"/>
                </a:ext>
              </a:extLst>
            </p:cNvPr>
            <p:cNvSpPr/>
            <p:nvPr/>
          </p:nvSpPr>
          <p:spPr>
            <a:xfrm>
              <a:off x="6700684" y="2201046"/>
              <a:ext cx="144016" cy="144015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5515944" y="1998377"/>
              <a:ext cx="90281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台中電廠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-1234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-730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-1019 </a:t>
              </a:r>
              <a:r>
                <a:rPr lang="en-US" altLang="zh-TW" sz="1050" dirty="0"/>
                <a:t>T SO</a:t>
              </a:r>
              <a:r>
                <a:rPr lang="en-US" altLang="zh-TW" sz="1050" baseline="-25000" dirty="0"/>
                <a:t>2</a:t>
              </a:r>
            </a:p>
            <a:p>
              <a:r>
                <a:rPr lang="en-US" altLang="zh-TW" sz="1050" dirty="0" smtClean="0"/>
                <a:t>-1100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  <a:p>
              <a:endParaRPr lang="zh-TW" altLang="en-US" sz="1200" dirty="0">
                <a:latin typeface="+mj-ea"/>
                <a:ea typeface="+mj-ea"/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5986707" y="1308826"/>
              <a:ext cx="902811" cy="792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latin typeface="+mj-ea"/>
                  <a:ea typeface="+mj-ea"/>
                </a:rPr>
                <a:t>通霄電廠</a:t>
              </a:r>
              <a:endParaRPr lang="en-US" altLang="zh-TW" sz="1400" dirty="0">
                <a:latin typeface="+mj-ea"/>
                <a:ea typeface="+mj-ea"/>
              </a:endParaRPr>
            </a:p>
            <a:p>
              <a:r>
                <a:rPr lang="en-US" altLang="zh-TW" sz="1050" dirty="0" smtClean="0"/>
                <a:t>9247 </a:t>
              </a:r>
              <a:r>
                <a:rPr lang="en-US" altLang="zh-TW" sz="1050" dirty="0" err="1"/>
                <a:t>GWh</a:t>
              </a:r>
              <a:endParaRPr lang="en-US" altLang="zh-TW" sz="1050" dirty="0"/>
            </a:p>
            <a:p>
              <a:r>
                <a:rPr lang="en-US" altLang="zh-TW" sz="1050" dirty="0" smtClean="0"/>
                <a:t>39</a:t>
              </a:r>
              <a:r>
                <a:rPr lang="zh-TW" altLang="en-US" sz="1050" dirty="0" smtClean="0"/>
                <a:t> </a:t>
              </a:r>
              <a:r>
                <a:rPr lang="en-US" altLang="zh-TW" sz="1050" dirty="0"/>
                <a:t>T TSP</a:t>
              </a:r>
            </a:p>
            <a:p>
              <a:r>
                <a:rPr lang="en-US" altLang="zh-TW" sz="1050" dirty="0" smtClean="0"/>
                <a:t>971 </a:t>
              </a:r>
              <a:r>
                <a:rPr lang="en-US" altLang="zh-TW" sz="1050" dirty="0"/>
                <a:t>T NO</a:t>
              </a:r>
              <a:r>
                <a:rPr lang="en-US" altLang="zh-TW" sz="1050" baseline="-250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289211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0CBC2A2E-C879-41FD-BD79-F7E1BDDC7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="" xmlns:a16="http://schemas.microsoft.com/office/drawing/2014/main" id="{D20C42C4-F276-4DCE-A88B-8AC1FC9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48680"/>
            <a:ext cx="8568952" cy="1362075"/>
          </a:xfrm>
        </p:spPr>
        <p:txBody>
          <a:bodyPr/>
          <a:lstStyle/>
          <a:p>
            <a:pPr algn="ctr"/>
            <a:r>
              <a:rPr lang="zh-TW" altLang="en-US" sz="6000" dirty="0"/>
              <a:t>中部地區事件日分析</a:t>
            </a:r>
            <a:r>
              <a:rPr lang="en-US" altLang="zh-TW" sz="6000" dirty="0"/>
              <a:t/>
            </a:r>
            <a:br>
              <a:rPr lang="en-US" altLang="zh-TW" sz="6000" dirty="0"/>
            </a:br>
            <a:r>
              <a:rPr lang="en-US" altLang="zh-TW" sz="6000" dirty="0" smtClean="0"/>
              <a:t>(109/08/30)</a:t>
            </a:r>
            <a:endParaRPr lang="zh-TW" altLang="en-US" sz="6000" dirty="0"/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C1F61703-10DB-4984-84AB-89160AFC2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6479712"/>
            <a:ext cx="329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照片來源</a:t>
            </a:r>
            <a:r>
              <a:rPr lang="en-US" altLang="zh-TW" sz="1800" dirty="0">
                <a:solidFill>
                  <a:schemeClr val="bg1"/>
                </a:solidFill>
                <a:latin typeface="+mn-ea"/>
                <a:ea typeface="+mn-ea"/>
              </a:rPr>
              <a:t>:</a:t>
            </a: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中興大學計資中心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A4D2E8D1-B183-4AC9-BD64-E57CBE69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7012-F18A-44A5-A974-2D307231178F}" type="slidenum">
              <a:rPr lang="en-US" altLang="zh-TW" smtClean="0"/>
              <a:pPr/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28732516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-171400"/>
            <a:ext cx="7772400" cy="11430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TW" altLang="en-US" dirty="0"/>
              <a:t>模擬條件</a:t>
            </a:r>
          </a:p>
        </p:txBody>
      </p:sp>
      <p:sp>
        <p:nvSpPr>
          <p:cNvPr id="71683" name="內容版面配置區 2"/>
          <p:cNvSpPr>
            <a:spLocks noGrp="1"/>
          </p:cNvSpPr>
          <p:nvPr>
            <p:ph idx="1"/>
          </p:nvPr>
        </p:nvSpPr>
        <p:spPr>
          <a:xfrm>
            <a:off x="185738" y="1052512"/>
            <a:ext cx="8839200" cy="4608736"/>
          </a:xfrm>
        </p:spPr>
        <p:txBody>
          <a:bodyPr/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TW" altLang="en-US" sz="2400" dirty="0"/>
              <a:t>使用之空品模式：</a:t>
            </a:r>
            <a:endParaRPr lang="en-US" altLang="zh-TW" sz="2400" dirty="0"/>
          </a:p>
          <a:p>
            <a:pPr marL="7200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/>
              <a:t>高斯煙流軌跡模式</a:t>
            </a:r>
            <a:r>
              <a:rPr lang="en-US" altLang="zh-TW" sz="2000" dirty="0"/>
              <a:t>(</a:t>
            </a:r>
            <a:r>
              <a:rPr lang="en-US" altLang="zh-TW" sz="2000" dirty="0" err="1"/>
              <a:t>GTx</a:t>
            </a:r>
            <a:r>
              <a:rPr lang="en-US" altLang="zh-TW" sz="2000" dirty="0"/>
              <a:t>)</a:t>
            </a:r>
            <a:r>
              <a:rPr lang="zh-TW" altLang="en-US" sz="2000" dirty="0"/>
              <a:t> 。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TW" altLang="en-US" sz="2400" dirty="0"/>
              <a:t>氣象資料來源：</a:t>
            </a:r>
            <a:endParaRPr lang="en-US" altLang="zh-TW" sz="2400" dirty="0"/>
          </a:p>
          <a:p>
            <a:pPr marL="7200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/>
              <a:t>地面氣象資料：氣象局氣象站、環保署測站、台中市環保局及台電自設測站。</a:t>
            </a:r>
            <a:endParaRPr lang="en-US" altLang="zh-TW" sz="2000" dirty="0"/>
          </a:p>
          <a:p>
            <a:pPr marL="7200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TW" altLang="en-US" sz="2000" dirty="0"/>
              <a:t>探空資料：美國國家環境預報中心</a:t>
            </a:r>
            <a:r>
              <a:rPr lang="en-US" altLang="zh-TW" sz="2000" dirty="0"/>
              <a:t>(NCEP)</a:t>
            </a:r>
            <a:r>
              <a:rPr lang="zh-TW" altLang="en-US" sz="2000" dirty="0"/>
              <a:t>再分析資料。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TW" altLang="en-US" sz="2400" dirty="0"/>
              <a:t>污染物排放資料來源</a:t>
            </a:r>
            <a:r>
              <a:rPr lang="en-US" altLang="zh-TW" sz="2000" dirty="0"/>
              <a:t>:</a:t>
            </a:r>
          </a:p>
          <a:p>
            <a:pPr marL="7200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TW" altLang="en-US" sz="2000" b="1" dirty="0">
                <a:solidFill>
                  <a:srgbClr val="0070C0"/>
                </a:solidFill>
              </a:rPr>
              <a:t>台中發電廠之</a:t>
            </a:r>
            <a:r>
              <a:rPr lang="en-US" altLang="zh-TW" sz="2000" b="1" dirty="0">
                <a:solidFill>
                  <a:srgbClr val="0070C0"/>
                </a:solidFill>
              </a:rPr>
              <a:t>SO</a:t>
            </a:r>
            <a:r>
              <a:rPr lang="en-US" altLang="zh-TW" sz="2000" b="1" baseline="-25000" dirty="0">
                <a:solidFill>
                  <a:srgbClr val="0070C0"/>
                </a:solidFill>
              </a:rPr>
              <a:t>2</a:t>
            </a:r>
            <a:r>
              <a:rPr lang="zh-TW" altLang="en-US" sz="2000" b="1" dirty="0">
                <a:solidFill>
                  <a:srgbClr val="0070C0"/>
                </a:solidFill>
              </a:rPr>
              <a:t>、</a:t>
            </a:r>
            <a:r>
              <a:rPr lang="en-US" altLang="zh-TW" sz="2000" b="1" dirty="0">
                <a:solidFill>
                  <a:srgbClr val="0070C0"/>
                </a:solidFill>
              </a:rPr>
              <a:t>NOx</a:t>
            </a:r>
            <a:r>
              <a:rPr lang="zh-TW" altLang="en-US" sz="2000" b="1" dirty="0">
                <a:solidFill>
                  <a:srgbClr val="0070C0"/>
                </a:solidFill>
              </a:rPr>
              <a:t>及懸浮微粒</a:t>
            </a:r>
            <a:r>
              <a:rPr lang="zh-TW" altLang="en-US" sz="2000" dirty="0"/>
              <a:t>排放量資料為</a:t>
            </a:r>
            <a:r>
              <a:rPr lang="zh-TW" altLang="en-US" sz="2000" dirty="0">
                <a:solidFill>
                  <a:srgbClr val="0070C0"/>
                </a:solidFill>
              </a:rPr>
              <a:t>台電所提供</a:t>
            </a:r>
            <a:r>
              <a:rPr lang="zh-TW" altLang="en-US" sz="2000" dirty="0"/>
              <a:t>之資料，另搭配</a:t>
            </a:r>
            <a:r>
              <a:rPr lang="zh-TW" altLang="en-US" sz="2000" b="1" dirty="0"/>
              <a:t>排放清冊資料庫</a:t>
            </a:r>
            <a:r>
              <a:rPr lang="en-US" altLang="zh-TW" sz="2000" b="1" dirty="0"/>
              <a:t>(</a:t>
            </a:r>
            <a:r>
              <a:rPr lang="en-US" altLang="zh-TW" sz="2000" b="1" dirty="0" smtClean="0"/>
              <a:t>TEDS10.0</a:t>
            </a:r>
            <a:r>
              <a:rPr lang="en-US" altLang="zh-TW" sz="2000" dirty="0"/>
              <a:t>) </a:t>
            </a:r>
            <a:r>
              <a:rPr lang="zh-TW" altLang="en-US" sz="2000" dirty="0"/>
              <a:t>中之粗細粒比例；</a:t>
            </a:r>
            <a:endParaRPr lang="en-US" altLang="zh-TW" sz="2000" dirty="0"/>
          </a:p>
          <a:p>
            <a:pPr marL="7200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TW" altLang="en-US" sz="2000" b="1" dirty="0">
                <a:solidFill>
                  <a:srgbClr val="0070C0"/>
                </a:solidFill>
              </a:rPr>
              <a:t>通霄發電廠之</a:t>
            </a:r>
            <a:r>
              <a:rPr lang="en-US" altLang="zh-TW" sz="2000" b="1" dirty="0">
                <a:solidFill>
                  <a:srgbClr val="0070C0"/>
                </a:solidFill>
              </a:rPr>
              <a:t>SO</a:t>
            </a:r>
            <a:r>
              <a:rPr lang="en-US" altLang="zh-TW" sz="2000" b="1" baseline="-25000" dirty="0">
                <a:solidFill>
                  <a:srgbClr val="0070C0"/>
                </a:solidFill>
              </a:rPr>
              <a:t>2</a:t>
            </a:r>
            <a:r>
              <a:rPr lang="zh-TW" altLang="en-US" sz="2000" b="1" dirty="0">
                <a:solidFill>
                  <a:srgbClr val="0070C0"/>
                </a:solidFill>
              </a:rPr>
              <a:t>、</a:t>
            </a:r>
            <a:r>
              <a:rPr lang="en-US" altLang="zh-TW" sz="2000" b="1" dirty="0">
                <a:solidFill>
                  <a:srgbClr val="0070C0"/>
                </a:solidFill>
              </a:rPr>
              <a:t>NOx</a:t>
            </a:r>
            <a:r>
              <a:rPr lang="zh-TW" altLang="en-US" sz="2000" b="1" dirty="0">
                <a:solidFill>
                  <a:srgbClr val="0070C0"/>
                </a:solidFill>
              </a:rPr>
              <a:t>及懸浮微粒</a:t>
            </a:r>
            <a:r>
              <a:rPr lang="zh-TW" altLang="en-US" sz="2000" dirty="0"/>
              <a:t>排放量資料亦為</a:t>
            </a:r>
            <a:r>
              <a:rPr lang="zh-TW" altLang="en-US" sz="2000" dirty="0">
                <a:solidFill>
                  <a:srgbClr val="0070C0"/>
                </a:solidFill>
              </a:rPr>
              <a:t>台電所提供</a:t>
            </a:r>
            <a:r>
              <a:rPr lang="zh-TW" altLang="en-US" sz="2000" dirty="0"/>
              <a:t>，</a:t>
            </a:r>
            <a:endParaRPr lang="en-US" altLang="zh-TW" sz="2000" dirty="0"/>
          </a:p>
          <a:p>
            <a:pPr marL="377100" indent="0">
              <a:lnSpc>
                <a:spcPct val="125000"/>
              </a:lnSpc>
              <a:buNone/>
            </a:pPr>
            <a:r>
              <a:rPr lang="zh-TW" altLang="en-US" sz="2000" dirty="0"/>
              <a:t>其餘污染物為</a:t>
            </a:r>
            <a:r>
              <a:rPr lang="zh-TW" altLang="en-US" sz="2000" b="1" dirty="0"/>
              <a:t>環保署</a:t>
            </a:r>
            <a:r>
              <a:rPr lang="zh-TW" altLang="en-US" sz="2000" dirty="0"/>
              <a:t>所提供之</a:t>
            </a:r>
            <a:r>
              <a:rPr lang="zh-TW" altLang="en-US" sz="2000" b="1" dirty="0"/>
              <a:t>排放清冊資料庫</a:t>
            </a:r>
            <a:r>
              <a:rPr lang="zh-TW" altLang="en-US" sz="2000" dirty="0"/>
              <a:t>中之各電廠污染物總量，平均分配給各電廠各機組作為其排放量。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04CCCB92-1780-488F-8A03-71A4D1F5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9072804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36" y="620688"/>
            <a:ext cx="8571600" cy="47004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-237926"/>
            <a:ext cx="7772400" cy="1143000"/>
          </a:xfrm>
        </p:spPr>
        <p:txBody>
          <a:bodyPr/>
          <a:lstStyle/>
          <a:p>
            <a:r>
              <a:rPr lang="en-US" altLang="zh-TW" dirty="0"/>
              <a:t>8</a:t>
            </a:r>
            <a:r>
              <a:rPr lang="en-US" altLang="zh-TW" dirty="0" smtClean="0"/>
              <a:t>/30</a:t>
            </a:r>
            <a:r>
              <a:rPr lang="zh-TW" altLang="en-US" dirty="0" smtClean="0"/>
              <a:t>事件</a:t>
            </a:r>
            <a:r>
              <a:rPr lang="zh-TW" altLang="en-US" dirty="0"/>
              <a:t>日之地面天氣圖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59</a:t>
            </a:fld>
            <a:endParaRPr lang="en-US" altLang="zh-TW"/>
          </a:p>
        </p:txBody>
      </p:sp>
      <p:sp>
        <p:nvSpPr>
          <p:cNvPr id="9" name="橢圓 8"/>
          <p:cNvSpPr/>
          <p:nvPr/>
        </p:nvSpPr>
        <p:spPr>
          <a:xfrm>
            <a:off x="4664968" y="2986731"/>
            <a:ext cx="864096" cy="874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zh-TW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5346130"/>
              </p:ext>
            </p:extLst>
          </p:nvPr>
        </p:nvGraphicFramePr>
        <p:xfrm>
          <a:off x="477143" y="5445224"/>
          <a:ext cx="8415337" cy="126682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3106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28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47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37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89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001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941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447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地區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標楷體"/>
                        </a:rPr>
                        <a:t>溫度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標楷體"/>
                        </a:rPr>
                        <a:t>℃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標楷體"/>
                        </a:rPr>
                        <a:t>風速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m/s)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標楷體"/>
                        </a:rPr>
                        <a:t>雨量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mm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/day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標楷體"/>
                        </a:rPr>
                        <a:t>相對溼度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標楷體"/>
                        </a:rPr>
                        <a:t>雲量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標楷體"/>
                        </a:rPr>
                        <a:t>風向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degree)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7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標楷體"/>
                        </a:rPr>
                        <a:t>豐原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28.8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NULL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82.8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NULL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7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標楷體"/>
                        </a:rPr>
                        <a:t>台中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31.0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76.5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258.3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47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標楷體"/>
                        </a:rPr>
                        <a:t>彰化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30.1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97.2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NULL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163.2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47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標楷體"/>
                        </a:rPr>
                        <a:t>南投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30.0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77.6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NULL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178.5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342650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</a:t>
            </a:fld>
            <a:endParaRPr lang="en-US" altLang="zh-TW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3139102"/>
              </p:ext>
            </p:extLst>
          </p:nvPr>
        </p:nvGraphicFramePr>
        <p:xfrm>
          <a:off x="727911" y="1196752"/>
          <a:ext cx="7803984" cy="3806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4826">
                  <a:extLst>
                    <a:ext uri="{9D8B030D-6E8A-4147-A177-3AD203B41FA5}">
                      <a16:colId xmlns="" xmlns:a16="http://schemas.microsoft.com/office/drawing/2014/main" val="506873760"/>
                    </a:ext>
                  </a:extLst>
                </a:gridCol>
                <a:gridCol w="1698147">
                  <a:extLst>
                    <a:ext uri="{9D8B030D-6E8A-4147-A177-3AD203B41FA5}">
                      <a16:colId xmlns="" xmlns:a16="http://schemas.microsoft.com/office/drawing/2014/main" val="1446967389"/>
                    </a:ext>
                  </a:extLst>
                </a:gridCol>
                <a:gridCol w="1698147">
                  <a:extLst>
                    <a:ext uri="{9D8B030D-6E8A-4147-A177-3AD203B41FA5}">
                      <a16:colId xmlns="" xmlns:a16="http://schemas.microsoft.com/office/drawing/2014/main" val="1919902119"/>
                    </a:ext>
                  </a:extLst>
                </a:gridCol>
                <a:gridCol w="1551432">
                  <a:extLst>
                    <a:ext uri="{9D8B030D-6E8A-4147-A177-3AD203B41FA5}">
                      <a16:colId xmlns="" xmlns:a16="http://schemas.microsoft.com/office/drawing/2014/main" val="2318708299"/>
                    </a:ext>
                  </a:extLst>
                </a:gridCol>
                <a:gridCol w="1551432">
                  <a:extLst>
                    <a:ext uri="{9D8B030D-6E8A-4147-A177-3AD203B41FA5}">
                      <a16:colId xmlns="" xmlns:a16="http://schemas.microsoft.com/office/drawing/2014/main" val="1133154231"/>
                    </a:ext>
                  </a:extLst>
                </a:gridCol>
              </a:tblGrid>
              <a:tr h="366332">
                <a:tc rowSpan="2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年度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工廠登記數</a:t>
                      </a: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zh-TW" sz="1600" kern="100" dirty="0">
                          <a:effectLst/>
                        </a:rPr>
                        <a:t>家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工廠密度</a:t>
                      </a: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zh-TW" sz="1600" kern="100" dirty="0">
                          <a:effectLst/>
                        </a:rPr>
                        <a:t>家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TW" sz="1600" kern="100" dirty="0">
                          <a:effectLst/>
                        </a:rPr>
                        <a:t>平方公里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9937743"/>
                  </a:ext>
                </a:extLst>
              </a:tr>
              <a:tr h="7640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HK" sz="1600" kern="100" dirty="0">
                          <a:effectLst/>
                        </a:rPr>
                        <a:t>家</a:t>
                      </a:r>
                      <a:r>
                        <a:rPr lang="zh-TW" sz="1600" kern="100" dirty="0">
                          <a:effectLst/>
                        </a:rPr>
                        <a:t>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較上年增減數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HK" sz="1600" kern="100" dirty="0">
                          <a:effectLst/>
                        </a:rPr>
                        <a:t>家</a:t>
                      </a:r>
                      <a:r>
                        <a:rPr lang="zh-TW" sz="1600" kern="100" dirty="0">
                          <a:effectLst/>
                        </a:rPr>
                        <a:t>數</a:t>
                      </a:r>
                      <a:r>
                        <a:rPr lang="en-US" sz="1600" kern="100" dirty="0">
                          <a:effectLst/>
                        </a:rPr>
                        <a:t>/km</a:t>
                      </a:r>
                      <a:r>
                        <a:rPr lang="en-US" sz="1600" kern="100" baseline="30000" dirty="0">
                          <a:effectLst/>
                        </a:rPr>
                        <a:t>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較上年增減數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951127078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103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16,965</a:t>
                      </a:r>
                      <a:endParaRPr lang="zh-TW" sz="1400" kern="10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246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7.66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0.11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880602059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17,525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560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7.91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0.25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801119060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18,204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679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8.22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0.31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336005749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106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18,857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653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8.51</a:t>
                      </a:r>
                      <a:endParaRPr lang="zh-TW" sz="1400" kern="10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0.29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657733233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107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</a:rPr>
                        <a:t>19,202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+345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8.67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0.16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2334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108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+mn-lt"/>
                        </a:rPr>
                        <a:t>19,250</a:t>
                      </a:r>
                      <a:endParaRPr lang="en-US" altLang="zh-TW" sz="140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+mn-lt"/>
                        </a:rPr>
                        <a:t>+48</a:t>
                      </a:r>
                      <a:endParaRPr lang="zh-TW" alt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8.69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0.02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2334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20,139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+mn-lt"/>
                        </a:rPr>
                        <a:t>+889</a:t>
                      </a:r>
                      <a:endParaRPr lang="zh-TW" alt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9.09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61451" y="261334"/>
            <a:ext cx="813690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103</a:t>
            </a:r>
            <a:r>
              <a:rPr kumimoji="0" lang="zh-TW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kumimoji="0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kumimoji="0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年臺</a:t>
            </a:r>
            <a:r>
              <a:rPr kumimoji="0" lang="zh-TW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中市工廠家數及工廠密度統計資料</a:t>
            </a:r>
            <a:endParaRPr kumimoji="0" lang="en-US" altLang="zh-TW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kumimoji="0" lang="zh-TW" altLang="en-US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  資料來源：臺中市政府經濟發展局 </a:t>
            </a:r>
            <a:r>
              <a:rPr kumimoji="0" lang="en-US" altLang="zh-TW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https://govstat.taichung.gov.tw/TCSTAT/Page/Default.aspx</a:t>
            </a:r>
          </a:p>
          <a:p>
            <a:pPr lvl="0"/>
            <a:r>
              <a:rPr kumimoji="0" lang="zh-TW" altLang="en-US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臺中市議會第</a:t>
            </a:r>
            <a:r>
              <a:rPr kumimoji="0" lang="en-US" altLang="zh-TW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2</a:t>
            </a:r>
            <a:r>
              <a:rPr kumimoji="0" lang="zh-TW" altLang="en-US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屆第</a:t>
            </a:r>
            <a:r>
              <a:rPr kumimoji="0" lang="en-US" altLang="zh-TW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7</a:t>
            </a:r>
            <a:r>
              <a:rPr kumimoji="0" lang="zh-TW" altLang="en-US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次定期會。臺中市空污減量成果全國第一及空污問題改善策略專案報告</a:t>
            </a:r>
          </a:p>
          <a:p>
            <a:pPr lvl="0"/>
            <a:endParaRPr kumimoji="0" lang="zh-TW" altLang="en-US" sz="1800" dirty="0">
              <a:solidFill>
                <a:prstClr val="black"/>
              </a:solidFill>
              <a:latin typeface="標楷體"/>
              <a:ea typeface="標楷體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0323" y="5103922"/>
            <a:ext cx="5908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prstClr val="black"/>
                </a:solidFill>
                <a:latin typeface="標楷體"/>
                <a:ea typeface="標楷體"/>
              </a:rPr>
              <a:t>根據台中市環境負荷基本資料，發現</a:t>
            </a:r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台中市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2020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年</a:t>
            </a:r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之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工廠數增加中</a:t>
            </a:r>
            <a:r>
              <a:rPr lang="zh-TW" altLang="en-US" sz="2800" dirty="0">
                <a:solidFill>
                  <a:prstClr val="black"/>
                </a:solidFill>
                <a:latin typeface="標楷體"/>
                <a:ea typeface="標楷體"/>
              </a:rPr>
              <a:t>。其中工廠數相較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2019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年</a:t>
            </a:r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增加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889</a:t>
            </a:r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家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60297537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324" y="3645312"/>
            <a:ext cx="1633263" cy="2592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77" y="466813"/>
            <a:ext cx="3855947" cy="576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260648" y="188640"/>
            <a:ext cx="7772400" cy="1143000"/>
          </a:xfrm>
        </p:spPr>
        <p:txBody>
          <a:bodyPr/>
          <a:lstStyle/>
          <a:p>
            <a:pPr defTabSz="912813">
              <a:defRPr/>
            </a:pPr>
            <a:r>
              <a:rPr lang="zh-TW" altLang="en-US" sz="2800" dirty="0"/>
              <a:t>事件日中部地區</a:t>
            </a:r>
            <a:br>
              <a:rPr lang="zh-TW" altLang="en-US" sz="2800" dirty="0"/>
            </a:br>
            <a:r>
              <a:rPr lang="en-US" altLang="zh-TW" sz="2800" dirty="0"/>
              <a:t>PM</a:t>
            </a:r>
            <a:r>
              <a:rPr lang="en-US" altLang="zh-TW" sz="2800" baseline="-25000" dirty="0"/>
              <a:t>2.5</a:t>
            </a:r>
            <a:r>
              <a:rPr lang="zh-TW" altLang="en-US" sz="2800" dirty="0"/>
              <a:t>煙線圖分布</a:t>
            </a:r>
            <a:r>
              <a:rPr lang="en-US" altLang="zh-TW" sz="2800" dirty="0" smtClean="0"/>
              <a:t>(2020/08/30)</a:t>
            </a:r>
            <a:endParaRPr lang="zh-TW" altLang="en-US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60</a:t>
            </a:fld>
            <a:endParaRPr lang="en-US" altLang="zh-TW"/>
          </a:p>
        </p:txBody>
      </p:sp>
      <p:sp>
        <p:nvSpPr>
          <p:cNvPr id="14" name="內容版面配置區 9"/>
          <p:cNvSpPr>
            <a:spLocks noGrp="1"/>
          </p:cNvSpPr>
          <p:nvPr>
            <p:ph idx="1"/>
          </p:nvPr>
        </p:nvSpPr>
        <p:spPr>
          <a:xfrm>
            <a:off x="509160" y="1592204"/>
            <a:ext cx="4278864" cy="35814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cs typeface="Times New Roman" pitchFamily="18" charset="0"/>
              </a:rPr>
              <a:t>(1)</a:t>
            </a:r>
            <a:r>
              <a:rPr lang="zh-TW" altLang="en-US" sz="2400" dirty="0">
                <a:cs typeface="Times New Roman" pitchFamily="18" charset="0"/>
              </a:rPr>
              <a:t>由</a:t>
            </a:r>
            <a:r>
              <a:rPr lang="en-US" altLang="zh-TW" sz="2400" dirty="0"/>
              <a:t>3</a:t>
            </a:r>
            <a:r>
              <a:rPr lang="zh-TW" altLang="zh-TW" sz="2400" dirty="0"/>
              <a:t>時模擬之煙線圖</a:t>
            </a:r>
            <a:r>
              <a:rPr lang="zh-TW" altLang="en-US" sz="2400" dirty="0"/>
              <a:t>可知</a:t>
            </a:r>
            <a:r>
              <a:rPr lang="zh-TW" altLang="zh-TW" sz="2400" dirty="0"/>
              <a:t>，</a:t>
            </a:r>
            <a:r>
              <a:rPr lang="zh-TW" altLang="en-US" sz="2400" dirty="0"/>
              <a:t>煙流主要在台中、彰化沿海地區</a:t>
            </a:r>
            <a:r>
              <a:rPr lang="en-US" altLang="zh-TW" sz="2400" dirty="0"/>
              <a:t> </a:t>
            </a:r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3491880" y="692696"/>
            <a:ext cx="2016224" cy="5112568"/>
            <a:chOff x="3491880" y="692696"/>
            <a:chExt cx="2016224" cy="5112568"/>
          </a:xfrm>
        </p:grpSpPr>
        <p:sp>
          <p:nvSpPr>
            <p:cNvPr id="8" name="矩形 7"/>
            <p:cNvSpPr/>
            <p:nvPr/>
          </p:nvSpPr>
          <p:spPr>
            <a:xfrm>
              <a:off x="3491880" y="4365104"/>
              <a:ext cx="563264" cy="7920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" name="直線接點 8"/>
            <p:cNvCxnSpPr/>
            <p:nvPr/>
          </p:nvCxnSpPr>
          <p:spPr>
            <a:xfrm flipH="1">
              <a:off x="4035228" y="692696"/>
              <a:ext cx="1472876" cy="36620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flipH="1" flipV="1">
              <a:off x="4055144" y="5157192"/>
              <a:ext cx="1452960" cy="6480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73894717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184" y="3647079"/>
            <a:ext cx="1660087" cy="2592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02458"/>
            <a:ext cx="3894491" cy="5760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61</a:t>
            </a:fld>
            <a:endParaRPr lang="en-US" altLang="zh-TW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539552" y="1359768"/>
            <a:ext cx="4248472" cy="35814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cs typeface="Times New Roman" pitchFamily="18" charset="0"/>
              </a:rPr>
              <a:t>(2)</a:t>
            </a:r>
            <a:r>
              <a:rPr lang="zh-TW" altLang="en-US" sz="2400" dirty="0"/>
              <a:t>由</a:t>
            </a:r>
            <a:r>
              <a:rPr lang="en-US" altLang="zh-TW" sz="2400" dirty="0"/>
              <a:t>9</a:t>
            </a:r>
            <a:r>
              <a:rPr lang="zh-TW" altLang="en-US" sz="2400" dirty="0"/>
              <a:t>時模擬之煙線圖可知，煙流主要位於台中、彰化沿海地區</a:t>
            </a:r>
            <a:r>
              <a:rPr lang="en-US" altLang="zh-TW" sz="2400" dirty="0"/>
              <a:t> </a:t>
            </a:r>
            <a:r>
              <a:rPr lang="zh-TW" altLang="en-US" sz="2400" dirty="0"/>
              <a:t>及</a:t>
            </a:r>
            <a:r>
              <a:rPr lang="zh-TW" altLang="en-US" sz="2400" dirty="0" smtClean="0"/>
              <a:t>南投地區。</a:t>
            </a:r>
            <a:endParaRPr lang="zh-TW" altLang="en-US" sz="2400" dirty="0"/>
          </a:p>
          <a:p>
            <a:pPr marL="0" indent="0">
              <a:lnSpc>
                <a:spcPct val="150000"/>
              </a:lnSpc>
              <a:buNone/>
            </a:pPr>
            <a:endParaRPr lang="zh-TW" altLang="en-US" sz="2400" dirty="0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-1260648" y="188640"/>
            <a:ext cx="7772400" cy="1143000"/>
          </a:xfrm>
        </p:spPr>
        <p:txBody>
          <a:bodyPr/>
          <a:lstStyle/>
          <a:p>
            <a:pPr defTabSz="912813">
              <a:defRPr/>
            </a:pPr>
            <a:r>
              <a:rPr lang="zh-TW" altLang="en-US" sz="2800" dirty="0"/>
              <a:t>事件日中部地區</a:t>
            </a:r>
            <a:br>
              <a:rPr lang="zh-TW" altLang="en-US" sz="2800" dirty="0"/>
            </a:br>
            <a:r>
              <a:rPr lang="en-US" altLang="zh-TW" sz="2800" dirty="0"/>
              <a:t>PM</a:t>
            </a:r>
            <a:r>
              <a:rPr lang="en-US" altLang="zh-TW" sz="2800" baseline="-25000" dirty="0"/>
              <a:t>2.5</a:t>
            </a:r>
            <a:r>
              <a:rPr lang="zh-TW" altLang="en-US" sz="2800" dirty="0"/>
              <a:t>煙線圖分布</a:t>
            </a:r>
            <a:r>
              <a:rPr lang="en-US" altLang="zh-TW" sz="2800" dirty="0" smtClean="0"/>
              <a:t>(2020/08/30)</a:t>
            </a:r>
            <a:endParaRPr lang="zh-TW" altLang="en-US" sz="28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3491880" y="682305"/>
            <a:ext cx="1990598" cy="5122959"/>
            <a:chOff x="3491880" y="682305"/>
            <a:chExt cx="1990598" cy="5122959"/>
          </a:xfrm>
        </p:grpSpPr>
        <p:sp>
          <p:nvSpPr>
            <p:cNvPr id="19" name="矩形 18"/>
            <p:cNvSpPr/>
            <p:nvPr/>
          </p:nvSpPr>
          <p:spPr>
            <a:xfrm>
              <a:off x="3491880" y="4365104"/>
              <a:ext cx="563264" cy="7920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0" name="直線接點 19"/>
            <p:cNvCxnSpPr/>
            <p:nvPr/>
          </p:nvCxnSpPr>
          <p:spPr>
            <a:xfrm flipH="1">
              <a:off x="4035228" y="682305"/>
              <a:ext cx="1447250" cy="36724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 flipH="1" flipV="1">
              <a:off x="4055144" y="5157192"/>
              <a:ext cx="1427334" cy="6480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26262318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305" y="3645024"/>
            <a:ext cx="1664934" cy="2592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541" y="405320"/>
            <a:ext cx="3849648" cy="5760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62</a:t>
            </a:fld>
            <a:endParaRPr lang="en-US" altLang="zh-TW"/>
          </a:p>
        </p:txBody>
      </p:sp>
      <p:sp>
        <p:nvSpPr>
          <p:cNvPr id="12" name="內容版面配置區 9"/>
          <p:cNvSpPr>
            <a:spLocks noGrp="1"/>
          </p:cNvSpPr>
          <p:nvPr>
            <p:ph idx="1"/>
          </p:nvPr>
        </p:nvSpPr>
        <p:spPr>
          <a:xfrm>
            <a:off x="465312" y="1532658"/>
            <a:ext cx="4320480" cy="35814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cs typeface="Times New Roman" pitchFamily="18" charset="0"/>
              </a:rPr>
              <a:t>(3)</a:t>
            </a:r>
            <a:r>
              <a:rPr lang="zh-TW" altLang="en-US" sz="2400" dirty="0"/>
              <a:t>由</a:t>
            </a:r>
            <a:r>
              <a:rPr lang="en-US" altLang="zh-TW" sz="2400" dirty="0"/>
              <a:t>15</a:t>
            </a:r>
            <a:r>
              <a:rPr lang="zh-TW" altLang="en-US" sz="2400" dirty="0"/>
              <a:t>時模擬之煙線圖可知，煙流受海風影響，往中部地區內陸前進。 </a:t>
            </a:r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-1260648" y="188640"/>
            <a:ext cx="7772400" cy="1143000"/>
          </a:xfrm>
        </p:spPr>
        <p:txBody>
          <a:bodyPr/>
          <a:lstStyle/>
          <a:p>
            <a:pPr defTabSz="912813">
              <a:defRPr/>
            </a:pPr>
            <a:r>
              <a:rPr lang="zh-TW" altLang="en-US" sz="2800" dirty="0"/>
              <a:t>事件日中部地區</a:t>
            </a:r>
            <a:br>
              <a:rPr lang="zh-TW" altLang="en-US" sz="2800" dirty="0"/>
            </a:br>
            <a:r>
              <a:rPr lang="en-US" altLang="zh-TW" sz="2800" dirty="0"/>
              <a:t>PM</a:t>
            </a:r>
            <a:r>
              <a:rPr lang="en-US" altLang="zh-TW" sz="2800" baseline="-25000" dirty="0"/>
              <a:t>2.5</a:t>
            </a:r>
            <a:r>
              <a:rPr lang="zh-TW" altLang="en-US" sz="2800" dirty="0"/>
              <a:t>煙線圖分布</a:t>
            </a:r>
            <a:r>
              <a:rPr lang="en-US" altLang="zh-TW" sz="2800" dirty="0" smtClean="0"/>
              <a:t>(2020/08/30)</a:t>
            </a:r>
            <a:endParaRPr lang="zh-TW" altLang="en-US" sz="28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3491880" y="682305"/>
            <a:ext cx="1990598" cy="5122959"/>
            <a:chOff x="3491880" y="682305"/>
            <a:chExt cx="1990598" cy="5122959"/>
          </a:xfrm>
        </p:grpSpPr>
        <p:sp>
          <p:nvSpPr>
            <p:cNvPr id="20" name="矩形 19"/>
            <p:cNvSpPr/>
            <p:nvPr/>
          </p:nvSpPr>
          <p:spPr>
            <a:xfrm>
              <a:off x="3491880" y="4365104"/>
              <a:ext cx="563264" cy="7920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1" name="直線接點 20"/>
            <p:cNvCxnSpPr/>
            <p:nvPr/>
          </p:nvCxnSpPr>
          <p:spPr>
            <a:xfrm flipH="1">
              <a:off x="4035228" y="682305"/>
              <a:ext cx="1447250" cy="36724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 flipH="1" flipV="1">
              <a:off x="4055144" y="5157192"/>
              <a:ext cx="1427334" cy="6480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5180815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808" y="3645024"/>
            <a:ext cx="1634663" cy="2592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65" y="477312"/>
            <a:ext cx="3830400" cy="5760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63</a:t>
            </a:fld>
            <a:endParaRPr lang="en-US" altLang="zh-TW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611560" y="1556792"/>
            <a:ext cx="4041625" cy="35814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cs typeface="Times New Roman" pitchFamily="18" charset="0"/>
              </a:rPr>
              <a:t>(4)</a:t>
            </a:r>
            <a:r>
              <a:rPr lang="zh-TW" altLang="en-US" sz="2400" dirty="0"/>
              <a:t>由</a:t>
            </a:r>
            <a:r>
              <a:rPr lang="en-US" altLang="zh-TW" sz="2400" dirty="0"/>
              <a:t>21</a:t>
            </a:r>
            <a:r>
              <a:rPr lang="zh-TW" altLang="en-US" sz="2400" dirty="0"/>
              <a:t>時模擬之煙線圖可知，煙流</a:t>
            </a:r>
            <a:r>
              <a:rPr lang="zh-TW" altLang="en-US" sz="2400"/>
              <a:t>主要影響仍在中部地區。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-1260648" y="188640"/>
            <a:ext cx="7772400" cy="1143000"/>
          </a:xfrm>
        </p:spPr>
        <p:txBody>
          <a:bodyPr/>
          <a:lstStyle/>
          <a:p>
            <a:pPr defTabSz="912813">
              <a:defRPr/>
            </a:pPr>
            <a:r>
              <a:rPr lang="zh-TW" altLang="en-US" sz="2800" dirty="0"/>
              <a:t>事件日中部地區</a:t>
            </a:r>
            <a:br>
              <a:rPr lang="zh-TW" altLang="en-US" sz="2800" dirty="0"/>
            </a:br>
            <a:r>
              <a:rPr lang="en-US" altLang="zh-TW" sz="2800" dirty="0"/>
              <a:t>PM</a:t>
            </a:r>
            <a:r>
              <a:rPr lang="en-US" altLang="zh-TW" sz="2800" baseline="-25000" dirty="0"/>
              <a:t>2.5</a:t>
            </a:r>
            <a:r>
              <a:rPr lang="zh-TW" altLang="en-US" sz="2800" dirty="0"/>
              <a:t>煙線圖分布</a:t>
            </a:r>
            <a:r>
              <a:rPr lang="en-US" altLang="zh-TW" sz="2800" dirty="0" smtClean="0"/>
              <a:t>(2020/08/30)</a:t>
            </a:r>
            <a:endParaRPr lang="zh-TW" altLang="en-US" sz="28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3491880" y="764704"/>
            <a:ext cx="2016224" cy="5040560"/>
            <a:chOff x="3491880" y="764704"/>
            <a:chExt cx="2016224" cy="5040560"/>
          </a:xfrm>
        </p:grpSpPr>
        <p:sp>
          <p:nvSpPr>
            <p:cNvPr id="14" name="矩形 13"/>
            <p:cNvSpPr/>
            <p:nvPr/>
          </p:nvSpPr>
          <p:spPr>
            <a:xfrm>
              <a:off x="3491880" y="4365104"/>
              <a:ext cx="563264" cy="7920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5" name="直線接點 14"/>
            <p:cNvCxnSpPr/>
            <p:nvPr/>
          </p:nvCxnSpPr>
          <p:spPr>
            <a:xfrm flipH="1">
              <a:off x="4035228" y="764704"/>
              <a:ext cx="1472876" cy="35900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flipH="1" flipV="1">
              <a:off x="4055144" y="5157192"/>
              <a:ext cx="1427334" cy="6480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05694147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908720"/>
            <a:ext cx="4070400" cy="576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7182" y="0"/>
            <a:ext cx="7772400" cy="1143000"/>
          </a:xfrm>
        </p:spPr>
        <p:txBody>
          <a:bodyPr/>
          <a:lstStyle/>
          <a:p>
            <a:r>
              <a:rPr lang="zh-TW" altLang="en-US" dirty="0"/>
              <a:t>事件日動圖分析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83A07-81CD-4B76-94D9-DA7307F667AE}" type="slidenum">
              <a:rPr lang="en-US" altLang="zh-TW" smtClean="0"/>
              <a:pPr>
                <a:defRPr/>
              </a:pPr>
              <a:t>64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412993463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0794" y="3988608"/>
            <a:ext cx="1564562" cy="244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808" y="332656"/>
            <a:ext cx="3997696" cy="604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976" y="479319"/>
            <a:ext cx="4464496" cy="1143000"/>
          </a:xfrm>
        </p:spPr>
        <p:txBody>
          <a:bodyPr/>
          <a:lstStyle/>
          <a:p>
            <a:r>
              <a:rPr lang="en-US" altLang="zh-TW" sz="2400" dirty="0" smtClean="0"/>
              <a:t>8</a:t>
            </a:r>
            <a:r>
              <a:rPr lang="zh-TW" altLang="en-US" sz="2400" dirty="0" smtClean="0"/>
              <a:t>月</a:t>
            </a:r>
            <a:r>
              <a:rPr lang="en-US" altLang="zh-TW" sz="2400" dirty="0" smtClean="0"/>
              <a:t>30</a:t>
            </a:r>
            <a:r>
              <a:rPr lang="zh-TW" altLang="en-US" sz="2400" dirty="0" smtClean="0"/>
              <a:t>日</a:t>
            </a:r>
            <a:r>
              <a:rPr lang="zh-TW" altLang="en-US" sz="2400" dirty="0"/>
              <a:t>台中電廠及通霄電廠</a:t>
            </a:r>
            <a:r>
              <a:rPr lang="en-US" altLang="zh-TW" sz="2400" dirty="0"/>
              <a:t>PM</a:t>
            </a:r>
            <a:r>
              <a:rPr lang="en-US" altLang="zh-TW" sz="2400" baseline="-25000" dirty="0"/>
              <a:t>2.5</a:t>
            </a:r>
            <a:r>
              <a:rPr lang="zh-TW" altLang="en-US" sz="2400" dirty="0"/>
              <a:t>模擬濃度圖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65</a:t>
            </a:fld>
            <a:endParaRPr lang="en-US" altLang="zh-TW"/>
          </a:p>
        </p:txBody>
      </p:sp>
      <p:grpSp>
        <p:nvGrpSpPr>
          <p:cNvPr id="10" name="群組 9"/>
          <p:cNvGrpSpPr/>
          <p:nvPr/>
        </p:nvGrpSpPr>
        <p:grpSpPr>
          <a:xfrm>
            <a:off x="3491880" y="620688"/>
            <a:ext cx="1944216" cy="5328592"/>
            <a:chOff x="3613424" y="826321"/>
            <a:chExt cx="1944216" cy="5328592"/>
          </a:xfrm>
        </p:grpSpPr>
        <p:sp>
          <p:nvSpPr>
            <p:cNvPr id="11" name="矩形 10"/>
            <p:cNvSpPr/>
            <p:nvPr/>
          </p:nvSpPr>
          <p:spPr>
            <a:xfrm>
              <a:off x="3613424" y="4833025"/>
              <a:ext cx="563264" cy="7920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 flipH="1">
              <a:off x="4176688" y="826321"/>
              <a:ext cx="1308944" cy="40067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flipH="1" flipV="1">
              <a:off x="4187128" y="5625115"/>
              <a:ext cx="1370512" cy="5297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方塊 2"/>
          <p:cNvSpPr txBox="1"/>
          <p:nvPr/>
        </p:nvSpPr>
        <p:spPr>
          <a:xfrm>
            <a:off x="511564" y="1740331"/>
            <a:ext cx="41768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+mj-lt"/>
                <a:ea typeface="+mn-ea"/>
              </a:rPr>
              <a:t>細懸浮微粒在中部地區約為</a:t>
            </a:r>
            <a:r>
              <a:rPr lang="en-US" altLang="zh-TW" sz="2400" dirty="0">
                <a:latin typeface="+mj-lt"/>
                <a:ea typeface="+mn-ea"/>
              </a:rPr>
              <a:t>1~5</a:t>
            </a:r>
            <a:r>
              <a:rPr lang="zh-TW" altLang="en-US" sz="2400" dirty="0">
                <a:latin typeface="+mj-lt"/>
                <a:ea typeface="+mn-ea"/>
              </a:rPr>
              <a:t> </a:t>
            </a:r>
            <a:r>
              <a:rPr lang="en-US" altLang="zh-TW" sz="2400" dirty="0"/>
              <a:t>µg/m</a:t>
            </a:r>
            <a:r>
              <a:rPr lang="en-US" altLang="zh-TW" sz="2400" baseline="30000" dirty="0"/>
              <a:t>3 </a:t>
            </a:r>
            <a:r>
              <a:rPr lang="zh-TW" altLang="en-US" sz="2400" dirty="0" smtClean="0">
                <a:latin typeface="+mj-lt"/>
                <a:ea typeface="+mn-ea"/>
              </a:rPr>
              <a:t>，南投地區</a:t>
            </a:r>
            <a:r>
              <a:rPr lang="zh-TW" altLang="en-US" sz="2400" dirty="0">
                <a:latin typeface="+mj-lt"/>
                <a:ea typeface="+mn-ea"/>
              </a:rPr>
              <a:t>略高。</a:t>
            </a:r>
          </a:p>
          <a:p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30093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2685" y="4005336"/>
            <a:ext cx="1577077" cy="244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04" y="332656"/>
            <a:ext cx="4018840" cy="604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976" y="479319"/>
            <a:ext cx="4464496" cy="1143000"/>
          </a:xfrm>
        </p:spPr>
        <p:txBody>
          <a:bodyPr/>
          <a:lstStyle/>
          <a:p>
            <a:r>
              <a:rPr lang="en-US" altLang="zh-TW" sz="2400" dirty="0" smtClean="0"/>
              <a:t>8</a:t>
            </a:r>
            <a:r>
              <a:rPr lang="zh-TW" altLang="en-US" sz="2400" dirty="0" smtClean="0"/>
              <a:t>月</a:t>
            </a:r>
            <a:r>
              <a:rPr lang="en-US" altLang="zh-TW" sz="2400" dirty="0" smtClean="0"/>
              <a:t>30</a:t>
            </a:r>
            <a:r>
              <a:rPr lang="zh-TW" altLang="en-US" sz="2400" dirty="0" smtClean="0"/>
              <a:t>日</a:t>
            </a:r>
            <a:r>
              <a:rPr lang="zh-TW" altLang="en-US" sz="2400" dirty="0"/>
              <a:t>細懸浮微粒觀測濃度圖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66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251520" y="1556792"/>
            <a:ext cx="41768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2400" dirty="0">
                <a:latin typeface="Times New Roman"/>
                <a:ea typeface="標楷體"/>
              </a:rPr>
              <a:t>細懸浮微粒</a:t>
            </a:r>
            <a:r>
              <a:rPr lang="zh-TW" altLang="en-US" sz="2400" dirty="0" smtClean="0">
                <a:latin typeface="Times New Roman"/>
                <a:ea typeface="標楷體"/>
              </a:rPr>
              <a:t>在中部地區皆偏低，僅在台中霧峰較高些。</a:t>
            </a:r>
            <a:endParaRPr lang="zh-TW" altLang="en-US" sz="2400" dirty="0">
              <a:latin typeface="Times New Roman"/>
              <a:ea typeface="標楷體"/>
            </a:endParaRPr>
          </a:p>
          <a:p>
            <a:endParaRPr lang="zh-TW" altLang="en-US" dirty="0">
              <a:latin typeface="+mj-lt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3347864" y="620688"/>
            <a:ext cx="2016224" cy="5256584"/>
            <a:chOff x="3613424" y="826321"/>
            <a:chExt cx="2016224" cy="5256584"/>
          </a:xfrm>
        </p:grpSpPr>
        <p:sp>
          <p:nvSpPr>
            <p:cNvPr id="18" name="矩形 17"/>
            <p:cNvSpPr/>
            <p:nvPr/>
          </p:nvSpPr>
          <p:spPr>
            <a:xfrm>
              <a:off x="3613424" y="4833025"/>
              <a:ext cx="563264" cy="7920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9" name="直線接點 18"/>
            <p:cNvCxnSpPr/>
            <p:nvPr/>
          </p:nvCxnSpPr>
          <p:spPr>
            <a:xfrm flipH="1">
              <a:off x="4176688" y="826321"/>
              <a:ext cx="1452960" cy="40067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 flipH="1" flipV="1">
              <a:off x="4187128" y="5625115"/>
              <a:ext cx="1442520" cy="457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7051536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0927" y="4003722"/>
            <a:ext cx="1573473" cy="244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552" y="332656"/>
            <a:ext cx="3974174" cy="604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976" y="479319"/>
            <a:ext cx="4464496" cy="1143000"/>
          </a:xfrm>
        </p:spPr>
        <p:txBody>
          <a:bodyPr/>
          <a:lstStyle/>
          <a:p>
            <a:r>
              <a:rPr lang="en-US" altLang="zh-TW" sz="2400" dirty="0" smtClean="0"/>
              <a:t>8</a:t>
            </a:r>
            <a:r>
              <a:rPr lang="zh-TW" altLang="en-US" sz="2400" dirty="0" smtClean="0"/>
              <a:t>月</a:t>
            </a:r>
            <a:r>
              <a:rPr lang="en-US" altLang="zh-TW" sz="2400" dirty="0" smtClean="0"/>
              <a:t>30</a:t>
            </a:r>
            <a:r>
              <a:rPr lang="zh-TW" altLang="en-US" sz="2400" dirty="0" smtClean="0"/>
              <a:t>日</a:t>
            </a:r>
            <a:r>
              <a:rPr lang="zh-TW" altLang="en-US" sz="2400" dirty="0"/>
              <a:t>細懸浮微粒</a:t>
            </a:r>
            <a:r>
              <a:rPr lang="en-US" altLang="zh-TW" sz="2400" dirty="0"/>
              <a:t/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zh-TW" altLang="en-US" sz="2400" dirty="0"/>
              <a:t>觀測濃度</a:t>
            </a:r>
            <a:r>
              <a:rPr lang="en-US" altLang="zh-TW" sz="3200" b="0" dirty="0"/>
              <a:t>-</a:t>
            </a:r>
            <a:r>
              <a:rPr lang="zh-TW" altLang="en-US" sz="2400" dirty="0"/>
              <a:t>模擬濃度</a:t>
            </a:r>
            <a:r>
              <a:rPr lang="en-US" altLang="zh-TW" sz="2400" dirty="0"/>
              <a:t>)</a:t>
            </a:r>
            <a:r>
              <a:rPr lang="zh-TW" altLang="en-US" sz="2400" dirty="0"/>
              <a:t>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67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323528" y="1700808"/>
            <a:ext cx="41768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+mj-ea"/>
                <a:ea typeface="+mj-ea"/>
              </a:rPr>
              <a:t>中部</a:t>
            </a:r>
            <a:r>
              <a:rPr lang="zh-TW" altLang="en-US" sz="2400" dirty="0" smtClean="0">
                <a:latin typeface="+mj-ea"/>
                <a:ea typeface="+mj-ea"/>
              </a:rPr>
              <a:t>地區的模擬濃度跟觀測濃度相近，應無其他汙染源影響。</a:t>
            </a:r>
            <a:endParaRPr lang="zh-TW" altLang="en-US" sz="2400" dirty="0">
              <a:latin typeface="+mj-ea"/>
              <a:ea typeface="+mj-ea"/>
            </a:endParaRPr>
          </a:p>
          <a:p>
            <a:endParaRPr lang="zh-TW" altLang="en-US" dirty="0">
              <a:latin typeface="+mj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90DF6E5-6EA6-45E7-8A20-FAC8BBA915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3075" y="3420066"/>
            <a:ext cx="17850" cy="1786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8C490112-537F-48EC-B232-571C5222136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5475" y="3572466"/>
            <a:ext cx="17850" cy="1786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1D85BCF2-D7E4-4565-ABF2-4E4BC24637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7875" y="3724866"/>
            <a:ext cx="17850" cy="1786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EC660640-B0AB-4EAA-A8B4-FA7C25E786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0275" y="3877266"/>
            <a:ext cx="17850" cy="1786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15A6D47B-4FE8-4A2A-A794-DDFA2B21AD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2675" y="4029666"/>
            <a:ext cx="17850" cy="17867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3347864" y="620688"/>
            <a:ext cx="2016224" cy="5256584"/>
            <a:chOff x="3613424" y="826321"/>
            <a:chExt cx="2016224" cy="5256584"/>
          </a:xfrm>
        </p:grpSpPr>
        <p:sp>
          <p:nvSpPr>
            <p:cNvPr id="21" name="矩形 20"/>
            <p:cNvSpPr/>
            <p:nvPr/>
          </p:nvSpPr>
          <p:spPr>
            <a:xfrm>
              <a:off x="3613424" y="4833025"/>
              <a:ext cx="563264" cy="7920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2" name="直線接點 21"/>
            <p:cNvCxnSpPr/>
            <p:nvPr/>
          </p:nvCxnSpPr>
          <p:spPr>
            <a:xfrm flipH="1">
              <a:off x="4176688" y="826321"/>
              <a:ext cx="1452960" cy="40067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 flipH="1" flipV="1">
              <a:off x="4187128" y="5625115"/>
              <a:ext cx="1442520" cy="457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69516638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4302" y="4005064"/>
            <a:ext cx="1582816" cy="244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628" y="333328"/>
            <a:ext cx="3937868" cy="604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4464496" cy="1143000"/>
          </a:xfrm>
        </p:spPr>
        <p:txBody>
          <a:bodyPr/>
          <a:lstStyle/>
          <a:p>
            <a:r>
              <a:rPr lang="en-US" altLang="zh-TW" sz="2400" dirty="0" smtClean="0"/>
              <a:t>8</a:t>
            </a:r>
            <a:r>
              <a:rPr lang="zh-TW" altLang="en-US" sz="2400" dirty="0" smtClean="0"/>
              <a:t>月</a:t>
            </a:r>
            <a:r>
              <a:rPr lang="en-US" altLang="zh-TW" sz="2400" dirty="0" smtClean="0"/>
              <a:t>30</a:t>
            </a:r>
            <a:r>
              <a:rPr lang="zh-TW" altLang="en-US" sz="2400" dirty="0" smtClean="0"/>
              <a:t>日</a:t>
            </a:r>
            <a:r>
              <a:rPr lang="zh-TW" altLang="en-US" sz="2400" dirty="0"/>
              <a:t>台中發電廠</a:t>
            </a:r>
            <a:r>
              <a:rPr lang="en-US" altLang="zh-TW" sz="2400" dirty="0"/>
              <a:t>+</a:t>
            </a:r>
            <a:r>
              <a:rPr lang="zh-TW" altLang="en-US" sz="2400" dirty="0"/>
              <a:t>通霄發電廠中部地區細懸浮微粒污染比例圖 </a:t>
            </a:r>
            <a:r>
              <a:rPr lang="en-US" altLang="zh-TW" sz="2400" dirty="0"/>
              <a:t>(Contribution, %)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68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395536" y="1700808"/>
            <a:ext cx="40574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+mj-lt"/>
                <a:ea typeface="+mn-ea"/>
              </a:rPr>
              <a:t>台中發電廠及通霄發電廠細懸浮微粒在</a:t>
            </a:r>
            <a:r>
              <a:rPr lang="zh-TW" altLang="en-US" sz="2400" dirty="0" smtClean="0">
                <a:latin typeface="+mj-lt"/>
                <a:ea typeface="+mn-ea"/>
              </a:rPr>
              <a:t>台中地區</a:t>
            </a:r>
            <a:r>
              <a:rPr lang="zh-TW" altLang="en-US" sz="2400" dirty="0">
                <a:latin typeface="+mj-lt"/>
                <a:ea typeface="+mn-ea"/>
              </a:rPr>
              <a:t>有較低比例，在</a:t>
            </a:r>
            <a:r>
              <a:rPr lang="zh-TW" altLang="en-US" sz="2400" dirty="0" smtClean="0">
                <a:latin typeface="+mj-lt"/>
                <a:ea typeface="+mn-ea"/>
              </a:rPr>
              <a:t>南投</a:t>
            </a:r>
            <a:r>
              <a:rPr lang="zh-TW" altLang="en-US" sz="2400" dirty="0">
                <a:latin typeface="+mj-lt"/>
                <a:ea typeface="+mn-ea"/>
              </a:rPr>
              <a:t>及彰化</a:t>
            </a:r>
            <a:r>
              <a:rPr lang="zh-TW" altLang="en-US" sz="2400" dirty="0" smtClean="0">
                <a:latin typeface="+mj-lt"/>
                <a:ea typeface="+mn-ea"/>
              </a:rPr>
              <a:t>地區</a:t>
            </a:r>
            <a:r>
              <a:rPr lang="zh-TW" altLang="en-US" sz="2400" dirty="0">
                <a:latin typeface="+mj-lt"/>
                <a:ea typeface="+mn-ea"/>
              </a:rPr>
              <a:t>有較高之影響比例。</a:t>
            </a:r>
          </a:p>
          <a:p>
            <a:endParaRPr lang="zh-TW" altLang="en-US" dirty="0">
              <a:latin typeface="+mj-lt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347864" y="620688"/>
            <a:ext cx="2016224" cy="5256584"/>
            <a:chOff x="3613424" y="826321"/>
            <a:chExt cx="2016224" cy="5256584"/>
          </a:xfrm>
        </p:grpSpPr>
        <p:sp>
          <p:nvSpPr>
            <p:cNvPr id="15" name="矩形 14"/>
            <p:cNvSpPr/>
            <p:nvPr/>
          </p:nvSpPr>
          <p:spPr>
            <a:xfrm>
              <a:off x="3613424" y="4833025"/>
              <a:ext cx="563264" cy="7920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" name="直線接點 15"/>
            <p:cNvCxnSpPr/>
            <p:nvPr/>
          </p:nvCxnSpPr>
          <p:spPr>
            <a:xfrm flipH="1">
              <a:off x="4176688" y="826321"/>
              <a:ext cx="1452960" cy="40067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flipH="1" flipV="1">
              <a:off x="4187128" y="5625115"/>
              <a:ext cx="1442520" cy="457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7279043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5975" y="1981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 rot="10800000" flipV="1">
            <a:off x="827584" y="-2177"/>
            <a:ext cx="748883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altLang="zh-TW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j-cs"/>
              </a:rPr>
              <a:t>2020</a:t>
            </a:r>
            <a:r>
              <a:rPr lang="zh-TW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j-cs"/>
              </a:rPr>
              <a:t>年</a:t>
            </a:r>
            <a:r>
              <a:rPr lang="zh-TW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j-cs"/>
              </a:rPr>
              <a:t>事件日台中發電廠及通霄發電廠</a:t>
            </a:r>
            <a:endParaRPr lang="en-US" altLang="zh-TW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j-cs"/>
            </a:endParaRPr>
          </a:p>
          <a:p>
            <a:pPr lvl="0" algn="ctr">
              <a:defRPr/>
            </a:pPr>
            <a:r>
              <a:rPr lang="zh-TW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j-cs"/>
              </a:rPr>
              <a:t>平均細懸浮微粒污染比例表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55576" y="6093296"/>
            <a:ext cx="7056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+mj-ea"/>
                <a:ea typeface="+mj-ea"/>
              </a:rPr>
              <a:t>＊</a:t>
            </a:r>
            <a:r>
              <a:rPr lang="zh-TW" altLang="zh-TW" sz="1400" dirty="0">
                <a:latin typeface="+mj-ea"/>
                <a:ea typeface="+mj-ea"/>
              </a:rPr>
              <a:t>本表所列</a:t>
            </a:r>
            <a:r>
              <a:rPr lang="zh-TW" altLang="en-US" sz="1400" dirty="0">
                <a:latin typeface="+mj-ea"/>
                <a:ea typeface="+mj-ea"/>
              </a:rPr>
              <a:t>污染比例</a:t>
            </a:r>
            <a:r>
              <a:rPr lang="zh-TW" altLang="zh-TW" sz="1400" dirty="0">
                <a:latin typeface="+mj-ea"/>
                <a:ea typeface="+mj-ea"/>
              </a:rPr>
              <a:t>，係模擬值與觀測值之比值</a:t>
            </a:r>
            <a:r>
              <a:rPr lang="zh-TW" altLang="en-US" sz="1400" dirty="0">
                <a:latin typeface="+mj-ea"/>
                <a:ea typeface="+mj-ea"/>
              </a:rPr>
              <a:t>，依線性方式平均之結果</a:t>
            </a:r>
            <a:r>
              <a:rPr lang="zh-TW" altLang="zh-TW" sz="1400" dirty="0">
                <a:latin typeface="+mj-ea"/>
                <a:ea typeface="+mj-ea"/>
              </a:rPr>
              <a:t>，</a:t>
            </a:r>
            <a:r>
              <a:rPr lang="zh-TW" altLang="en-US" sz="1400" dirty="0">
                <a:latin typeface="+mj-ea"/>
                <a:ea typeface="+mj-ea"/>
              </a:rPr>
              <a:t>請知悉</a:t>
            </a:r>
            <a:r>
              <a:rPr lang="zh-TW" altLang="zh-TW" sz="1400" dirty="0">
                <a:latin typeface="+mj-ea"/>
                <a:ea typeface="+mj-ea"/>
              </a:rPr>
              <a:t>參考</a:t>
            </a:r>
            <a:endParaRPr lang="en-US" altLang="zh-TW" sz="1400" dirty="0">
              <a:latin typeface="+mj-ea"/>
              <a:ea typeface="+mj-ea"/>
            </a:endParaRPr>
          </a:p>
          <a:p>
            <a:endParaRPr lang="en-US" altLang="zh-TW" sz="1200" dirty="0">
              <a:latin typeface="+mj-ea"/>
              <a:ea typeface="+mj-ea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8A8C46F5-CB1C-4087-95B1-14F29DC2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69</a:t>
            </a:fld>
            <a:endParaRPr lang="en-US" altLang="zh-TW"/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97C3E843-96A0-43F4-8FA4-D94A71CCBAC9}"/>
              </a:ext>
            </a:extLst>
          </p:cNvPr>
          <p:cNvSpPr txBox="1"/>
          <p:nvPr/>
        </p:nvSpPr>
        <p:spPr>
          <a:xfrm>
            <a:off x="-134618" y="6550223"/>
            <a:ext cx="892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+mn-lt"/>
                <a:ea typeface="+mn-ea"/>
              </a:rPr>
              <a:t>上表事件日係指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：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2020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年 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1/4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2/12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zh-TW" altLang="en-US" sz="1400" dirty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>
                <a:solidFill>
                  <a:schemeClr val="bg1"/>
                </a:solidFill>
                <a:latin typeface="+mn-lt"/>
                <a:ea typeface="+mn-ea"/>
              </a:rPr>
              <a:t>3/19</a:t>
            </a:r>
            <a:r>
              <a:rPr lang="zh-TW" altLang="en-US" sz="1400" dirty="0">
                <a:solidFill>
                  <a:schemeClr val="bg1"/>
                </a:solidFill>
                <a:latin typeface="+mn-lt"/>
                <a:ea typeface="+mn-ea"/>
              </a:rPr>
              <a:t> 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4/15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zh-TW" altLang="en-US" sz="1400" dirty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5/13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zh-TW" altLang="en-US" sz="1400" dirty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6/20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7/28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8/30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9/2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10/26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11/29</a:t>
            </a:r>
            <a:r>
              <a:rPr lang="zh-TW" altLang="en-US" sz="1400" dirty="0" smtClean="0">
                <a:solidFill>
                  <a:schemeClr val="bg1"/>
                </a:solidFill>
                <a:latin typeface="+mn-lt"/>
                <a:ea typeface="+mn-ea"/>
              </a:rPr>
              <a:t>、</a:t>
            </a:r>
            <a:r>
              <a:rPr lang="en-US" altLang="zh-TW" sz="1400" dirty="0" smtClean="0">
                <a:solidFill>
                  <a:schemeClr val="bg1"/>
                </a:solidFill>
                <a:latin typeface="+mn-lt"/>
                <a:ea typeface="+mn-ea"/>
              </a:rPr>
              <a:t>12/12</a:t>
            </a:r>
            <a:endParaRPr lang="zh-TW" altLang="zh-TW" sz="1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1188478"/>
              </p:ext>
            </p:extLst>
          </p:nvPr>
        </p:nvGraphicFramePr>
        <p:xfrm>
          <a:off x="359532" y="921153"/>
          <a:ext cx="8424936" cy="5172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3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3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31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31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31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531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5311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5311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5157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35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j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觀測濃度值</a:t>
                      </a:r>
                      <a:r>
                        <a:rPr kumimoji="0" lang="en-US" altLang="zh-TW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(µ</a:t>
                      </a:r>
                      <a:r>
                        <a:rPr kumimoji="0" lang="en-US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g/m</a:t>
                      </a:r>
                      <a:r>
                        <a:rPr kumimoji="0" lang="en-US" sz="135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3</a:t>
                      </a:r>
                      <a:r>
                        <a:rPr kumimoji="0" lang="en-US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台中電廠模擬濃度值</a:t>
                      </a:r>
                      <a:r>
                        <a:rPr kumimoji="0" lang="en-US" altLang="zh-TW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(µg/m</a:t>
                      </a:r>
                      <a:r>
                        <a:rPr kumimoji="0" lang="en-US" altLang="zh-TW" sz="135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3</a:t>
                      </a:r>
                      <a:r>
                        <a:rPr kumimoji="0" lang="en-US" altLang="zh-TW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台中電廠貢獻比例</a:t>
                      </a:r>
                      <a:r>
                        <a:rPr kumimoji="0" lang="en-US" altLang="zh-TW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(%)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通霄電廠模擬濃度值</a:t>
                      </a:r>
                      <a:r>
                        <a:rPr kumimoji="0" lang="en-US" altLang="zh-TW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(µg/m</a:t>
                      </a:r>
                      <a:r>
                        <a:rPr kumimoji="0" lang="en-US" altLang="zh-TW" sz="135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3</a:t>
                      </a:r>
                      <a:r>
                        <a:rPr kumimoji="0" lang="en-US" altLang="zh-TW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通霄電廠貢獻比例</a:t>
                      </a:r>
                      <a:r>
                        <a:rPr kumimoji="0" lang="en-US" altLang="zh-TW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(%)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台中電廠</a:t>
                      </a:r>
                      <a:r>
                        <a:rPr kumimoji="0" lang="en-US" altLang="zh-TW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+</a:t>
                      </a:r>
                      <a:r>
                        <a:rPr kumimoji="0" lang="zh-TW" altLang="en-US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通霄電廠模擬濃度值</a:t>
                      </a:r>
                      <a:r>
                        <a:rPr kumimoji="0" lang="en-US" altLang="zh-TW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(µg/m</a:t>
                      </a:r>
                      <a:r>
                        <a:rPr kumimoji="0" lang="en-US" altLang="zh-TW" sz="135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3</a:t>
                      </a:r>
                      <a:r>
                        <a:rPr kumimoji="0" lang="en-US" altLang="zh-TW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台中電廠</a:t>
                      </a:r>
                      <a:r>
                        <a:rPr kumimoji="0" lang="en-US" altLang="zh-TW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+</a:t>
                      </a: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通霄電廠貢獻比例</a:t>
                      </a:r>
                      <a:r>
                        <a:rPr kumimoji="0" lang="en-US" altLang="zh-TW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(%)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基隆市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17.42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0.74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0.44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1.18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台北市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15.85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0.27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1.73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1.47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0.51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3.20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新北市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17.58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1.35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0.22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1.23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0.45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2.57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桃園市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20.64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0.68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0.55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1.23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新竹市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19.55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0.71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0.80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0.29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1.51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新竹縣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18.38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0.84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0.69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1.54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苗栗縣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18.53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0.31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1.68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0.56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3.05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0.88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4.73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台中市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25.69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1.04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4.04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1.08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4.21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2.12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8.24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台中市</a:t>
                      </a:r>
                      <a:r>
                        <a:rPr kumimoji="0" lang="en-US" altLang="zh-TW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(</a:t>
                      </a: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縣</a:t>
                      </a:r>
                      <a:r>
                        <a:rPr kumimoji="0" lang="en-US" altLang="zh-TW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26.11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1.15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4.42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0.94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3.58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2.09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8.00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彰化縣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28.44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1.50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5.26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0.65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2.27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2.14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7.53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南投縣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25.94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2.24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8.63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1.62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6.26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3.86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14.89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雲林縣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27.69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2.29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8.29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0.83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2.99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3.12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11.28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嘉義市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23.25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1.46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6.27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0.70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1.62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6.97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嘉義縣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27.25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1.21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4.43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0.19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1.26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4.62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台南市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22.71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0.68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3.01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0.50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0.80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3.51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高雄市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22.03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1.76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7.98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0.90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1.96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8.89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屏東縣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16.50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6.06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0.88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1.14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6.94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宜蘭縣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11.33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0.19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1.66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0.26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2.27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0.45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3.93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花蓮縣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台東縣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8.42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0.00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06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5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+mn-cs"/>
                        </a:rPr>
                        <a:t>全台灣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21.60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0.98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4.53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0.45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2.07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1.43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6.60 </a:t>
                      </a:r>
                    </a:p>
                  </a:txBody>
                  <a:tcPr marL="9525" marR="9525" marT="9525" marB="0" anchor="ctr">
                    <a:solidFill>
                      <a:srgbClr val="CFF1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7723448" y="3068960"/>
            <a:ext cx="1061020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579375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7</a:t>
            </a:fld>
            <a:endParaRPr lang="en-US" altLang="zh-TW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276954"/>
              </p:ext>
            </p:extLst>
          </p:nvPr>
        </p:nvGraphicFramePr>
        <p:xfrm>
          <a:off x="727911" y="1196752"/>
          <a:ext cx="7803984" cy="3796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4826">
                  <a:extLst>
                    <a:ext uri="{9D8B030D-6E8A-4147-A177-3AD203B41FA5}">
                      <a16:colId xmlns="" xmlns:a16="http://schemas.microsoft.com/office/drawing/2014/main" val="506873760"/>
                    </a:ext>
                  </a:extLst>
                </a:gridCol>
                <a:gridCol w="1698147">
                  <a:extLst>
                    <a:ext uri="{9D8B030D-6E8A-4147-A177-3AD203B41FA5}">
                      <a16:colId xmlns="" xmlns:a16="http://schemas.microsoft.com/office/drawing/2014/main" val="1446967389"/>
                    </a:ext>
                  </a:extLst>
                </a:gridCol>
                <a:gridCol w="1698147">
                  <a:extLst>
                    <a:ext uri="{9D8B030D-6E8A-4147-A177-3AD203B41FA5}">
                      <a16:colId xmlns="" xmlns:a16="http://schemas.microsoft.com/office/drawing/2014/main" val="1919902119"/>
                    </a:ext>
                  </a:extLst>
                </a:gridCol>
                <a:gridCol w="1551432">
                  <a:extLst>
                    <a:ext uri="{9D8B030D-6E8A-4147-A177-3AD203B41FA5}">
                      <a16:colId xmlns="" xmlns:a16="http://schemas.microsoft.com/office/drawing/2014/main" val="2318708299"/>
                    </a:ext>
                  </a:extLst>
                </a:gridCol>
                <a:gridCol w="1551432">
                  <a:extLst>
                    <a:ext uri="{9D8B030D-6E8A-4147-A177-3AD203B41FA5}">
                      <a16:colId xmlns="" xmlns:a16="http://schemas.microsoft.com/office/drawing/2014/main" val="1133154231"/>
                    </a:ext>
                  </a:extLst>
                </a:gridCol>
              </a:tblGrid>
              <a:tr h="366332">
                <a:tc rowSpan="2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年度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工廠登記數</a:t>
                      </a: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zh-TW" sz="1600" kern="100" dirty="0">
                          <a:effectLst/>
                        </a:rPr>
                        <a:t>家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工廠密度</a:t>
                      </a: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zh-TW" sz="1600" kern="100" dirty="0">
                          <a:effectLst/>
                        </a:rPr>
                        <a:t>家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TW" sz="1600" kern="100" dirty="0">
                          <a:effectLst/>
                        </a:rPr>
                        <a:t>平方公里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9937743"/>
                  </a:ext>
                </a:extLst>
              </a:tr>
              <a:tr h="7640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HK" sz="1600" kern="100" dirty="0">
                          <a:effectLst/>
                        </a:rPr>
                        <a:t>家</a:t>
                      </a:r>
                      <a:r>
                        <a:rPr lang="zh-TW" sz="1600" kern="100" dirty="0">
                          <a:effectLst/>
                        </a:rPr>
                        <a:t>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較上年增減數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HK" sz="1600" kern="100" dirty="0">
                          <a:effectLst/>
                        </a:rPr>
                        <a:t>家</a:t>
                      </a:r>
                      <a:r>
                        <a:rPr lang="zh-TW" sz="1600" kern="100" dirty="0">
                          <a:effectLst/>
                        </a:rPr>
                        <a:t>數</a:t>
                      </a:r>
                      <a:r>
                        <a:rPr lang="en-US" sz="1600" kern="100" dirty="0">
                          <a:effectLst/>
                        </a:rPr>
                        <a:t>/km</a:t>
                      </a:r>
                      <a:r>
                        <a:rPr lang="en-US" sz="1600" kern="100" baseline="30000" dirty="0">
                          <a:effectLst/>
                        </a:rPr>
                        <a:t>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較上年增減數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951127078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103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9,224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+75</a:t>
                      </a:r>
                      <a:endParaRPr lang="zh-TW" alt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8.59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+0.08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880602059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9,510 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+286</a:t>
                      </a:r>
                      <a:endParaRPr lang="zh-TW" alt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8.85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+0.26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801119060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9,948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+435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9.23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+0.38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336005749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106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10,304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+356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9.59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+0.36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657733233"/>
                  </a:ext>
                </a:extLst>
              </a:tr>
              <a:tr h="356619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107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10,680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+376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9.94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+0.35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2334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108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11,039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+359</a:t>
                      </a:r>
                      <a:endParaRPr lang="zh-TW" alt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10.28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+0.34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2334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11,141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+mn-lt"/>
                        </a:rPr>
                        <a:t>+102</a:t>
                      </a:r>
                      <a:endParaRPr lang="zh-TW" alt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10.37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+0.09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61451" y="522944"/>
            <a:ext cx="81369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103</a:t>
            </a:r>
            <a:r>
              <a:rPr kumimoji="0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kumimoji="0" lang="en-US" altLang="zh-TW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kumimoji="0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彰化縣</a:t>
            </a:r>
            <a:r>
              <a:rPr kumimoji="0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市</a:t>
            </a:r>
            <a:r>
              <a:rPr kumimoji="0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工廠家數及工廠密度統計資料</a:t>
            </a:r>
            <a:endParaRPr kumimoji="0" lang="en-US" altLang="zh-TW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kumimoji="0" lang="zh-TW" altLang="en-US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  資料來源：中華民國統計資訊網 </a:t>
            </a:r>
            <a:r>
              <a:rPr kumimoji="0" lang="en-US" altLang="zh-TW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https://</a:t>
            </a:r>
            <a:r>
              <a:rPr kumimoji="0" lang="en-US" altLang="zh-TW" sz="1200" dirty="0" smtClean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statdb.dgbas.gov.tw/pxweb/Dialog/statfile9.asp</a:t>
            </a:r>
            <a:endParaRPr kumimoji="0" lang="zh-TW" altLang="en-US" sz="1800" dirty="0">
              <a:solidFill>
                <a:prstClr val="black"/>
              </a:solidFill>
              <a:latin typeface="標楷體"/>
              <a:ea typeface="標楷體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0323" y="5103922"/>
            <a:ext cx="5908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根據</a:t>
            </a:r>
            <a:r>
              <a:rPr lang="zh-TW" altLang="en-US" sz="2400" dirty="0">
                <a:solidFill>
                  <a:prstClr val="black"/>
                </a:solidFill>
                <a:latin typeface="標楷體"/>
                <a:ea typeface="標楷體"/>
              </a:rPr>
              <a:t>彰化縣市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市</a:t>
            </a:r>
            <a:r>
              <a:rPr lang="zh-TW" altLang="en-US" sz="2400" dirty="0">
                <a:solidFill>
                  <a:prstClr val="black"/>
                </a:solidFill>
                <a:latin typeface="標楷體"/>
                <a:ea typeface="標楷體"/>
              </a:rPr>
              <a:t>環境負荷基本資料，發現彰化縣市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/>
                <a:ea typeface="標楷體"/>
              </a:rPr>
              <a:t>2020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/>
                <a:ea typeface="標楷體"/>
              </a:rPr>
              <a:t>年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之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工廠數增加中</a:t>
            </a:r>
            <a:r>
              <a:rPr lang="zh-TW" altLang="en-US" sz="2400" dirty="0">
                <a:solidFill>
                  <a:prstClr val="black"/>
                </a:solidFill>
                <a:latin typeface="標楷體"/>
                <a:ea typeface="標楷體"/>
              </a:rPr>
              <a:t>。其中工廠數相較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/>
                <a:ea typeface="標楷體"/>
              </a:rPr>
              <a:t>2019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/>
                <a:ea typeface="標楷體"/>
              </a:rPr>
              <a:t>年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增加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/>
                <a:ea typeface="標楷體"/>
              </a:rPr>
              <a:t>102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家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688521179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0CBC2A2E-C879-41FD-BD79-F7E1BDDC7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="" xmlns:a16="http://schemas.microsoft.com/office/drawing/2014/main" id="{D20C42C4-F276-4DCE-A88B-8AC1FC9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2789"/>
            <a:ext cx="9144000" cy="1362075"/>
          </a:xfrm>
        </p:spPr>
        <p:txBody>
          <a:bodyPr/>
          <a:lstStyle/>
          <a:p>
            <a:pPr algn="ctr"/>
            <a:r>
              <a:rPr lang="zh-TW" altLang="en-US" sz="6600" dirty="0"/>
              <a:t>結論與建議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C1F61703-10DB-4984-84AB-89160AFC2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6479712"/>
            <a:ext cx="329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照片來源</a:t>
            </a:r>
            <a:r>
              <a:rPr lang="en-US" altLang="zh-TW" sz="1800" dirty="0">
                <a:solidFill>
                  <a:schemeClr val="bg1"/>
                </a:solidFill>
                <a:latin typeface="+mn-ea"/>
                <a:ea typeface="+mn-ea"/>
              </a:rPr>
              <a:t>:</a:t>
            </a:r>
            <a:r>
              <a:rPr lang="zh-TW" altLang="en-US" sz="1800" dirty="0">
                <a:solidFill>
                  <a:schemeClr val="bg1"/>
                </a:solidFill>
                <a:latin typeface="+mn-ea"/>
                <a:ea typeface="+mn-ea"/>
              </a:rPr>
              <a:t>中興大學計資中心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9CF35499-3CF8-4066-A74F-C10699ED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7012-F18A-44A5-A974-2D307231178F}" type="slidenum">
              <a:rPr lang="en-US" altLang="zh-TW" smtClean="0"/>
              <a:pPr/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2699634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剪去對角線角落矩形 12">
            <a:extLst>
              <a:ext uri="{FF2B5EF4-FFF2-40B4-BE49-F238E27FC236}">
                <a16:creationId xmlns="" xmlns:a16="http://schemas.microsoft.com/office/drawing/2014/main" id="{6B791761-53D3-4F9B-A9A6-358181F03786}"/>
              </a:ext>
            </a:extLst>
          </p:cNvPr>
          <p:cNvSpPr/>
          <p:nvPr/>
        </p:nvSpPr>
        <p:spPr>
          <a:xfrm>
            <a:off x="700374" y="1358758"/>
            <a:ext cx="7904074" cy="1133391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B75F44EC-7553-4714-9574-C792A34E5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71</a:t>
            </a:fld>
            <a:endParaRPr lang="en-US" altLang="zh-TW"/>
          </a:p>
        </p:txBody>
      </p:sp>
      <p:sp>
        <p:nvSpPr>
          <p:cNvPr id="10" name="矩形 9"/>
          <p:cNvSpPr/>
          <p:nvPr/>
        </p:nvSpPr>
        <p:spPr>
          <a:xfrm>
            <a:off x="700373" y="1544324"/>
            <a:ext cx="7718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1" indent="-285750" algn="just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+mn-lt"/>
                <a:ea typeface="+mn-ea"/>
              </a:rPr>
              <a:t>各</a:t>
            </a:r>
            <a:r>
              <a:rPr lang="zh-TW" altLang="en-US" sz="2400" dirty="0" smtClean="0">
                <a:latin typeface="+mn-lt"/>
                <a:ea typeface="+mn-ea"/>
              </a:rPr>
              <a:t>站</a:t>
            </a:r>
            <a:r>
              <a:rPr lang="en-US" altLang="zh-TW" sz="2400" dirty="0" smtClean="0">
                <a:latin typeface="+mn-lt"/>
                <a:ea typeface="+mn-ea"/>
              </a:rPr>
              <a:t>2020</a:t>
            </a:r>
            <a:r>
              <a:rPr lang="zh-TW" altLang="en-US" sz="2400" dirty="0" smtClean="0">
                <a:latin typeface="+mn-lt"/>
                <a:ea typeface="+mn-ea"/>
              </a:rPr>
              <a:t>年</a:t>
            </a:r>
            <a:r>
              <a:rPr lang="zh-TW" altLang="en-US" sz="2400" dirty="0">
                <a:latin typeface="+mn-lt"/>
                <a:ea typeface="+mn-ea"/>
              </a:rPr>
              <a:t>平均資料使用狀況皆在</a:t>
            </a:r>
            <a:r>
              <a:rPr lang="en-US" altLang="zh-TW" sz="2400" dirty="0" smtClean="0">
                <a:solidFill>
                  <a:srgbClr val="FF0000"/>
                </a:solidFill>
                <a:latin typeface="+mn-lt"/>
                <a:ea typeface="+mn-ea"/>
              </a:rPr>
              <a:t>92</a:t>
            </a:r>
            <a:r>
              <a:rPr lang="zh-TW" altLang="en-US" sz="2400" dirty="0" smtClean="0">
                <a:solidFill>
                  <a:srgbClr val="FF0000"/>
                </a:solidFill>
                <a:latin typeface="+mn-lt"/>
                <a:ea typeface="+mn-ea"/>
              </a:rPr>
              <a:t>％</a:t>
            </a:r>
            <a:r>
              <a:rPr lang="zh-TW" altLang="en-US" sz="2400" dirty="0">
                <a:solidFill>
                  <a:srgbClr val="FF0000"/>
                </a:solidFill>
                <a:latin typeface="+mn-lt"/>
                <a:ea typeface="+mn-ea"/>
              </a:rPr>
              <a:t>以上</a:t>
            </a:r>
            <a:r>
              <a:rPr lang="zh-TW" altLang="en-US" sz="2400" dirty="0">
                <a:latin typeface="+mn-lt"/>
                <a:ea typeface="+mn-ea"/>
              </a:rPr>
              <a:t>，儀器運作與維護狀況良好。</a:t>
            </a:r>
            <a:endParaRPr lang="en-US" altLang="zh-TW" sz="2400" dirty="0">
              <a:latin typeface="+mn-lt"/>
              <a:ea typeface="+mn-ea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541B1E0A-B00E-4997-9A75-1915AE24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65" y="206149"/>
            <a:ext cx="77724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結論</a:t>
            </a:r>
            <a:r>
              <a:rPr kumimoji="1" lang="en-US" altLang="zh-TW" sz="4000" b="1" i="0" u="none" strike="noStrike" kern="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1" lang="zh-TW" altLang="en-US" sz="4000" b="1" i="0" u="none" strike="noStrike" kern="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空氣品質監測資料品質分析</a:t>
            </a:r>
            <a:endParaRPr kumimoji="1" lang="en-US" altLang="zh-TW" sz="4000" b="1" i="0" u="sng" strike="noStrike" kern="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剪去對角線角落矩形 14">
            <a:extLst>
              <a:ext uri="{FF2B5EF4-FFF2-40B4-BE49-F238E27FC236}">
                <a16:creationId xmlns="" xmlns:a16="http://schemas.microsoft.com/office/drawing/2014/main" id="{6B791761-53D3-4F9B-A9A6-358181F03786}"/>
              </a:ext>
            </a:extLst>
          </p:cNvPr>
          <p:cNvSpPr/>
          <p:nvPr/>
        </p:nvSpPr>
        <p:spPr>
          <a:xfrm>
            <a:off x="687216" y="3519069"/>
            <a:ext cx="7917232" cy="2790251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87990" y="3778977"/>
            <a:ext cx="79172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1" indent="-285750" algn="just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+mn-lt"/>
                <a:ea typeface="+mn-ea"/>
              </a:rPr>
              <a:t>台中電廠：</a:t>
            </a:r>
            <a:r>
              <a:rPr lang="en-US" altLang="zh-TW" sz="2400" dirty="0">
                <a:solidFill>
                  <a:srgbClr val="FF0000"/>
                </a:solidFill>
                <a:latin typeface="+mn-lt"/>
                <a:ea typeface="+mn-ea"/>
              </a:rPr>
              <a:t>SO</a:t>
            </a:r>
            <a:r>
              <a:rPr lang="en-US" altLang="zh-TW" sz="2400" baseline="-25000" dirty="0">
                <a:solidFill>
                  <a:srgbClr val="FF0000"/>
                </a:solidFill>
                <a:latin typeface="+mn-lt"/>
                <a:ea typeface="+mn-ea"/>
              </a:rPr>
              <a:t>2</a:t>
            </a:r>
            <a:r>
              <a:rPr lang="zh-TW" altLang="en-US" sz="2400" dirty="0">
                <a:solidFill>
                  <a:srgbClr val="FF0000"/>
                </a:solidFill>
                <a:latin typeface="+mn-lt"/>
                <a:ea typeface="+mn-ea"/>
              </a:rPr>
              <a:t>、</a:t>
            </a:r>
            <a:r>
              <a:rPr lang="en-US" altLang="zh-TW" sz="2400" dirty="0">
                <a:solidFill>
                  <a:srgbClr val="FF0000"/>
                </a:solidFill>
                <a:latin typeface="+mn-lt"/>
                <a:ea typeface="+mn-ea"/>
              </a:rPr>
              <a:t>NO</a:t>
            </a:r>
            <a:r>
              <a:rPr lang="en-US" altLang="zh-TW" sz="2400" baseline="-25000" dirty="0">
                <a:solidFill>
                  <a:srgbClr val="FF0000"/>
                </a:solidFill>
                <a:latin typeface="+mn-lt"/>
                <a:ea typeface="+mn-ea"/>
              </a:rPr>
              <a:t>X</a:t>
            </a:r>
            <a:r>
              <a:rPr lang="zh-TW" altLang="en-US" sz="2400" dirty="0">
                <a:solidFill>
                  <a:srgbClr val="FF0000"/>
                </a:solidFill>
                <a:latin typeface="+mn-lt"/>
                <a:ea typeface="+mn-ea"/>
              </a:rPr>
              <a:t>、</a:t>
            </a:r>
            <a:r>
              <a:rPr lang="en-US" altLang="zh-TW" sz="2400" dirty="0">
                <a:solidFill>
                  <a:srgbClr val="FF0000"/>
                </a:solidFill>
                <a:latin typeface="+mn-lt"/>
                <a:ea typeface="+mn-ea"/>
              </a:rPr>
              <a:t>TSP</a:t>
            </a:r>
            <a:r>
              <a:rPr lang="zh-TW" altLang="en-US" sz="2400" dirty="0">
                <a:solidFill>
                  <a:srgbClr val="FF0000"/>
                </a:solidFill>
                <a:latin typeface="+mn-lt"/>
                <a:ea typeface="+mn-ea"/>
              </a:rPr>
              <a:t>排放量</a:t>
            </a:r>
            <a:r>
              <a:rPr lang="zh-TW" altLang="en-US" sz="2400" dirty="0" smtClean="0">
                <a:solidFill>
                  <a:srgbClr val="FF0000"/>
                </a:solidFill>
                <a:latin typeface="+mn-lt"/>
                <a:ea typeface="+mn-ea"/>
              </a:rPr>
              <a:t>至</a:t>
            </a:r>
            <a:r>
              <a:rPr lang="en-US" altLang="zh-TW" sz="2400" b="1" dirty="0" smtClean="0">
                <a:solidFill>
                  <a:srgbClr val="FF0000"/>
                </a:solidFill>
                <a:latin typeface="+mn-lt"/>
                <a:ea typeface="+mn-ea"/>
              </a:rPr>
              <a:t>2020</a:t>
            </a:r>
            <a:r>
              <a:rPr lang="zh-TW" altLang="en-US" sz="2400" b="1" dirty="0" smtClean="0">
                <a:solidFill>
                  <a:srgbClr val="FF0000"/>
                </a:solidFill>
                <a:latin typeface="+mn-lt"/>
                <a:ea typeface="+mn-ea"/>
              </a:rPr>
              <a:t>年</a:t>
            </a:r>
            <a:r>
              <a:rPr lang="zh-TW" altLang="en-US" sz="2400" b="1" dirty="0">
                <a:solidFill>
                  <a:srgbClr val="FF0000"/>
                </a:solidFill>
                <a:latin typeface="+mn-lt"/>
                <a:ea typeface="+mn-ea"/>
              </a:rPr>
              <a:t>為止下降至新低</a:t>
            </a:r>
            <a:r>
              <a:rPr lang="zh-TW" altLang="en-US" sz="2400" dirty="0" smtClean="0">
                <a:latin typeface="+mn-lt"/>
                <a:ea typeface="+mn-ea"/>
              </a:rPr>
              <a:t>，</a:t>
            </a:r>
            <a:r>
              <a:rPr lang="en-US" altLang="zh-TW" sz="2400" dirty="0" smtClean="0">
                <a:solidFill>
                  <a:srgbClr val="0000FF"/>
                </a:solidFill>
                <a:latin typeface="+mn-lt"/>
                <a:ea typeface="+mn-ea"/>
              </a:rPr>
              <a:t>2020</a:t>
            </a:r>
            <a:r>
              <a:rPr lang="zh-TW" altLang="en-US" sz="2400" dirty="0" smtClean="0">
                <a:solidFill>
                  <a:srgbClr val="0000FF"/>
                </a:solidFill>
                <a:latin typeface="+mn-lt"/>
                <a:ea typeface="+mn-ea"/>
              </a:rPr>
              <a:t>年</a:t>
            </a:r>
            <a:r>
              <a:rPr lang="zh-TW" altLang="en-US" sz="2400" dirty="0" smtClean="0">
                <a:latin typeface="+mn-lt"/>
                <a:ea typeface="+mn-ea"/>
              </a:rPr>
              <a:t>分別</a:t>
            </a:r>
            <a:r>
              <a:rPr lang="zh-TW" altLang="en-US" sz="2400" dirty="0">
                <a:latin typeface="+mn-lt"/>
                <a:ea typeface="+mn-ea"/>
              </a:rPr>
              <a:t>較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</a:rPr>
              <a:t>去年同期</a:t>
            </a:r>
            <a:r>
              <a:rPr lang="zh-TW" altLang="en-US" sz="2400" dirty="0">
                <a:solidFill>
                  <a:srgbClr val="FF0000"/>
                </a:solidFill>
                <a:latin typeface="+mn-lt"/>
                <a:ea typeface="+mn-ea"/>
              </a:rPr>
              <a:t>降</a:t>
            </a:r>
            <a:r>
              <a:rPr lang="zh-TW" altLang="en-US" sz="2400" dirty="0" smtClean="0">
                <a:solidFill>
                  <a:srgbClr val="FF0000"/>
                </a:solidFill>
                <a:latin typeface="+mn-lt"/>
                <a:ea typeface="+mn-ea"/>
              </a:rPr>
              <a:t>了</a:t>
            </a:r>
            <a:r>
              <a:rPr lang="en-US" altLang="zh-TW" sz="2400" dirty="0" smtClean="0">
                <a:solidFill>
                  <a:srgbClr val="FF0000"/>
                </a:solidFill>
                <a:latin typeface="+mn-lt"/>
                <a:ea typeface="+mn-ea"/>
              </a:rPr>
              <a:t>730</a:t>
            </a:r>
            <a:r>
              <a:rPr lang="zh-TW" altLang="en-US" sz="2400" dirty="0" smtClean="0">
                <a:solidFill>
                  <a:srgbClr val="FF0000"/>
                </a:solidFill>
                <a:latin typeface="+mn-lt"/>
                <a:ea typeface="+mn-ea"/>
              </a:rPr>
              <a:t>、</a:t>
            </a:r>
            <a:r>
              <a:rPr lang="en-US" altLang="zh-TW" sz="2400" dirty="0" smtClean="0">
                <a:solidFill>
                  <a:srgbClr val="FF0000"/>
                </a:solidFill>
                <a:latin typeface="+mn-lt"/>
                <a:ea typeface="+mn-ea"/>
              </a:rPr>
              <a:t>1100</a:t>
            </a:r>
            <a:r>
              <a:rPr lang="zh-TW" altLang="en-US" sz="2400" dirty="0" smtClean="0">
                <a:solidFill>
                  <a:srgbClr val="FF0000"/>
                </a:solidFill>
                <a:latin typeface="+mn-lt"/>
                <a:ea typeface="+mn-ea"/>
              </a:rPr>
              <a:t>、</a:t>
            </a:r>
            <a:r>
              <a:rPr lang="en-US" altLang="zh-TW" sz="2400" dirty="0" smtClean="0">
                <a:solidFill>
                  <a:srgbClr val="FF0000"/>
                </a:solidFill>
                <a:latin typeface="+mn-lt"/>
                <a:ea typeface="+mn-ea"/>
              </a:rPr>
              <a:t>1019</a:t>
            </a:r>
            <a:r>
              <a:rPr lang="zh-TW" altLang="en-US" sz="2400" dirty="0" smtClean="0">
                <a:solidFill>
                  <a:srgbClr val="FF0000"/>
                </a:solidFill>
                <a:latin typeface="+mn-lt"/>
                <a:ea typeface="+mn-ea"/>
              </a:rPr>
              <a:t>噸</a:t>
            </a:r>
            <a:r>
              <a:rPr lang="zh-TW" altLang="en-US" sz="2400" dirty="0">
                <a:latin typeface="+mn-lt"/>
                <a:ea typeface="+mn-ea"/>
              </a:rPr>
              <a:t>，且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</a:rPr>
              <a:t>發電量</a:t>
            </a:r>
            <a:r>
              <a:rPr lang="zh-TW" altLang="en-US" sz="2400" dirty="0">
                <a:latin typeface="+mn-lt"/>
                <a:ea typeface="+mn-ea"/>
              </a:rPr>
              <a:t>也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</a:rPr>
              <a:t>減少了</a:t>
            </a:r>
            <a: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</a:rPr>
              <a:t>2955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</a:rPr>
              <a:t>百萬度</a:t>
            </a:r>
            <a:r>
              <a:rPr lang="zh-TW" altLang="en-US" sz="2400" dirty="0">
                <a:latin typeface="+mn-lt"/>
                <a:ea typeface="+mn-ea"/>
              </a:rPr>
              <a:t>。</a:t>
            </a:r>
            <a:endParaRPr lang="en-US" altLang="zh-TW" sz="2400" dirty="0">
              <a:latin typeface="+mn-lt"/>
              <a:ea typeface="+mn-ea"/>
            </a:endParaRPr>
          </a:p>
          <a:p>
            <a:pPr marL="342000" lvl="1" indent="-285750" algn="just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+mn-lt"/>
                <a:ea typeface="+mn-ea"/>
              </a:rPr>
              <a:t>通霄電廠</a:t>
            </a:r>
            <a:r>
              <a:rPr lang="zh-TW" altLang="en-US" sz="2400" dirty="0" smtClean="0">
                <a:latin typeface="+mn-lt"/>
                <a:ea typeface="+mn-ea"/>
              </a:rPr>
              <a:t>：</a:t>
            </a:r>
            <a:r>
              <a:rPr lang="en-US" altLang="zh-TW" sz="2400" dirty="0" smtClean="0">
                <a:latin typeface="+mn-lt"/>
                <a:ea typeface="+mn-ea"/>
              </a:rPr>
              <a:t>2019</a:t>
            </a:r>
            <a:r>
              <a:rPr lang="zh-TW" altLang="en-US" sz="2400" dirty="0" smtClean="0">
                <a:latin typeface="+mn-lt"/>
                <a:ea typeface="+mn-ea"/>
              </a:rPr>
              <a:t>年</a:t>
            </a:r>
            <a:r>
              <a:rPr lang="zh-TW" altLang="en-US" sz="2400" dirty="0">
                <a:latin typeface="+mn-lt"/>
                <a:ea typeface="+mn-ea"/>
              </a:rPr>
              <a:t>更新複循環機組及脫硝設備後，發電量</a:t>
            </a:r>
            <a:r>
              <a:rPr lang="zh-TW" altLang="en-US" sz="2400" dirty="0" smtClean="0">
                <a:latin typeface="+mn-lt"/>
                <a:ea typeface="+mn-ea"/>
              </a:rPr>
              <a:t>提升</a:t>
            </a:r>
            <a:r>
              <a:rPr lang="en-US" altLang="zh-TW" sz="2400" dirty="0" smtClean="0">
                <a:latin typeface="+mn-lt"/>
                <a:ea typeface="+mn-ea"/>
              </a:rPr>
              <a:t>9247</a:t>
            </a:r>
            <a:r>
              <a:rPr lang="zh-TW" altLang="en-US" sz="2400" dirty="0" smtClean="0">
                <a:latin typeface="+mn-lt"/>
                <a:ea typeface="+mn-ea"/>
              </a:rPr>
              <a:t>百萬度</a:t>
            </a:r>
            <a:r>
              <a:rPr lang="zh-TW" altLang="en-US" sz="2400" dirty="0">
                <a:latin typeface="+mn-lt"/>
                <a:ea typeface="+mn-ea"/>
              </a:rPr>
              <a:t>，且各污染物排放量皆有下降。</a:t>
            </a:r>
            <a:endParaRPr lang="en-US" altLang="zh-TW" sz="2400" dirty="0">
              <a:latin typeface="+mn-lt"/>
              <a:ea typeface="+mn-ea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="" xmlns:a16="http://schemas.microsoft.com/office/drawing/2014/main" id="{541B1E0A-B00E-4997-9A75-1915AE24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7" y="2492896"/>
            <a:ext cx="77724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台中及通霄電廠排放量情形</a:t>
            </a:r>
            <a:endParaRPr kumimoji="1" lang="en-US" altLang="zh-TW" sz="4000" b="1" i="0" strike="noStrike" kern="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523604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8032" y="128613"/>
            <a:ext cx="7772400" cy="708099"/>
          </a:xfrm>
        </p:spPr>
        <p:txBody>
          <a:bodyPr/>
          <a:lstStyle/>
          <a:p>
            <a:pPr algn="ctr"/>
            <a:r>
              <a:rPr lang="zh-TW" altLang="en-US" sz="40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中部地區空品概況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7012-F18A-44A5-A974-2D307231178F}" type="slidenum">
              <a:rPr lang="en-US" altLang="zh-TW" smtClean="0"/>
              <a:pPr/>
              <a:t>72</a:t>
            </a:fld>
            <a:endParaRPr lang="en-US" altLang="zh-TW"/>
          </a:p>
        </p:txBody>
      </p:sp>
      <p:sp>
        <p:nvSpPr>
          <p:cNvPr id="6" name="圓角化對角線角落矩形 5"/>
          <p:cNvSpPr/>
          <p:nvPr/>
        </p:nvSpPr>
        <p:spPr>
          <a:xfrm>
            <a:off x="170768" y="764704"/>
            <a:ext cx="8802463" cy="5472608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t"/>
          <a:lstStyle/>
          <a:p>
            <a:pPr marL="399150" lvl="1" indent="-342900" algn="just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600" dirty="0">
                <a:solidFill>
                  <a:srgbClr val="4094D0"/>
                </a:solidFill>
                <a:cs typeface="Times New Roman" pitchFamily="18" charset="0"/>
              </a:rPr>
              <a:t>PM</a:t>
            </a:r>
            <a:r>
              <a:rPr lang="en-US" altLang="zh-TW" sz="2600" baseline="-25000" dirty="0">
                <a:solidFill>
                  <a:srgbClr val="4094D0"/>
                </a:solidFill>
                <a:cs typeface="Times New Roman" pitchFamily="18" charset="0"/>
              </a:rPr>
              <a:t>2.5</a:t>
            </a:r>
            <a:r>
              <a:rPr lang="zh-TW" altLang="en-US" sz="2600" dirty="0">
                <a:cs typeface="Times New Roman" pitchFamily="18" charset="0"/>
              </a:rPr>
              <a:t>：中部地區在各測站</a:t>
            </a:r>
            <a:r>
              <a:rPr lang="en-US" altLang="zh-TW" sz="2600" dirty="0">
                <a:cs typeface="Times New Roman" pitchFamily="18" charset="0"/>
              </a:rPr>
              <a:t>PM</a:t>
            </a:r>
            <a:r>
              <a:rPr lang="en-US" altLang="zh-TW" sz="2600" baseline="-25000" dirty="0">
                <a:cs typeface="Times New Roman" pitchFamily="18" charset="0"/>
              </a:rPr>
              <a:t>2.5</a:t>
            </a:r>
            <a:r>
              <a:rPr lang="zh-TW" altLang="en-US" sz="2600" dirty="0">
                <a:cs typeface="Times New Roman" pitchFamily="18" charset="0"/>
              </a:rPr>
              <a:t>超標日數皆呈現下降趨勢。</a:t>
            </a:r>
            <a:endParaRPr lang="en-US" altLang="zh-TW" sz="2600" dirty="0">
              <a:cs typeface="Times New Roman" pitchFamily="18" charset="0"/>
            </a:endParaRPr>
          </a:p>
          <a:p>
            <a:pPr marL="399150" lvl="1" indent="-342900" algn="just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2600" dirty="0" smtClean="0">
                <a:cs typeface="Times New Roman" pitchFamily="18" charset="0"/>
              </a:rPr>
              <a:t>高雄市之</a:t>
            </a:r>
            <a:r>
              <a:rPr lang="en-US" altLang="zh-TW" sz="2600" dirty="0">
                <a:cs typeface="Times New Roman" pitchFamily="18" charset="0"/>
              </a:rPr>
              <a:t>PM</a:t>
            </a:r>
            <a:r>
              <a:rPr lang="en-US" altLang="zh-TW" sz="2600" baseline="-25000" dirty="0">
                <a:cs typeface="Times New Roman" pitchFamily="18" charset="0"/>
              </a:rPr>
              <a:t>2.5</a:t>
            </a:r>
            <a:r>
              <a:rPr lang="zh-TW" altLang="en-US" sz="2600" dirty="0">
                <a:cs typeface="Times New Roman" pitchFamily="18" charset="0"/>
              </a:rPr>
              <a:t>超標日數減少幅度為全國第一名。</a:t>
            </a:r>
            <a:endParaRPr lang="en-US" altLang="zh-TW" sz="2600" dirty="0">
              <a:cs typeface="Times New Roman" pitchFamily="18" charset="0"/>
            </a:endParaRPr>
          </a:p>
          <a:p>
            <a:pPr marL="399150" lvl="1" indent="-342900" algn="just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2600" dirty="0" smtClean="0">
                <a:cs typeface="Times New Roman" pitchFamily="18" charset="0"/>
              </a:rPr>
              <a:t>儘管</a:t>
            </a:r>
            <a:r>
              <a:rPr lang="en-US" altLang="zh-TW" sz="2600" dirty="0" smtClean="0">
                <a:cs typeface="Times New Roman" pitchFamily="18" charset="0"/>
              </a:rPr>
              <a:t>2020</a:t>
            </a:r>
            <a:r>
              <a:rPr lang="zh-TW" altLang="en-US" sz="2600" dirty="0" smtClean="0">
                <a:cs typeface="Times New Roman" pitchFamily="18" charset="0"/>
              </a:rPr>
              <a:t>年</a:t>
            </a:r>
            <a:r>
              <a:rPr lang="zh-TW" altLang="en-US" sz="2600" dirty="0">
                <a:cs typeface="Times New Roman" pitchFamily="18" charset="0"/>
              </a:rPr>
              <a:t>的風速與去年相比減少，污染物之擴散條件相對較差，但空氣品質仍然呈現改善的情況，應與</a:t>
            </a:r>
            <a:r>
              <a:rPr lang="zh-TW" altLang="en-US" sz="2600" dirty="0">
                <a:solidFill>
                  <a:srgbClr val="0000FF"/>
                </a:solidFill>
                <a:cs typeface="Times New Roman" pitchFamily="18" charset="0"/>
              </a:rPr>
              <a:t>中部及鄰近地區固定污染源、移動污染源及其他污染源</a:t>
            </a:r>
            <a:r>
              <a:rPr lang="zh-TW" altLang="en-US" sz="2600" dirty="0">
                <a:cs typeface="Times New Roman" pitchFamily="18" charset="0"/>
              </a:rPr>
              <a:t>等減排有關。</a:t>
            </a:r>
            <a:endParaRPr lang="en-US" altLang="zh-TW" sz="2600" dirty="0">
              <a:cs typeface="Times New Roman" pitchFamily="18" charset="0"/>
            </a:endParaRPr>
          </a:p>
          <a:p>
            <a:pPr marL="56250" lvl="1" algn="just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endParaRPr lang="en-US" altLang="zh-TW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8610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5652" y="0"/>
            <a:ext cx="7772400" cy="1500187"/>
          </a:xfrm>
        </p:spPr>
        <p:txBody>
          <a:bodyPr/>
          <a:lstStyle/>
          <a:p>
            <a:pPr lvl="0" algn="ctr"/>
            <a:r>
              <a:rPr lang="zh-TW" altLang="en-US" sz="4000" b="1" dirty="0">
                <a:ln w="1905"/>
                <a:gradFill>
                  <a:gsLst>
                    <a:gs pos="0">
                      <a:srgbClr val="654A76">
                        <a:shade val="20000"/>
                        <a:satMod val="200000"/>
                      </a:srgbClr>
                    </a:gs>
                    <a:gs pos="78000">
                      <a:srgbClr val="654A7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54A7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中部地區空品概況</a:t>
            </a:r>
            <a:endParaRPr lang="zh-TW" altLang="en-US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7012-F18A-44A5-A974-2D307231178F}" type="slidenum">
              <a:rPr lang="en-US" altLang="zh-TW" smtClean="0"/>
              <a:pPr/>
              <a:t>73</a:t>
            </a:fld>
            <a:endParaRPr lang="en-US" altLang="zh-TW"/>
          </a:p>
        </p:txBody>
      </p:sp>
      <p:sp>
        <p:nvSpPr>
          <p:cNvPr id="5" name="圓角化對角線角落矩形 4"/>
          <p:cNvSpPr/>
          <p:nvPr/>
        </p:nvSpPr>
        <p:spPr>
          <a:xfrm>
            <a:off x="450057" y="1340768"/>
            <a:ext cx="8316912" cy="37444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t"/>
          <a:lstStyle/>
          <a:p>
            <a:pPr marL="56250" lvl="1" algn="just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zh-TW" altLang="en-US" sz="2400" dirty="0">
                <a:solidFill>
                  <a:srgbClr val="0070C0"/>
                </a:solidFill>
                <a:cs typeface="Times New Roman" pitchFamily="18" charset="0"/>
              </a:rPr>
              <a:t>電廠降載</a:t>
            </a:r>
            <a:r>
              <a:rPr lang="en-US" altLang="zh-TW" sz="2400" dirty="0">
                <a:cs typeface="Times New Roman" pitchFamily="18" charset="0"/>
              </a:rPr>
              <a:t>:</a:t>
            </a:r>
            <a:r>
              <a:rPr lang="zh-TW" altLang="en-US" sz="2400" dirty="0">
                <a:cs typeface="Times New Roman" pitchFamily="18" charset="0"/>
              </a:rPr>
              <a:t>中部地區空氣品質改善，推測與台中電廠配合</a:t>
            </a:r>
            <a:r>
              <a:rPr lang="zh-TW" altLang="en-US" sz="2400" dirty="0"/>
              <a:t>環保署公告之「</a:t>
            </a:r>
            <a:r>
              <a:rPr lang="zh-TW" altLang="en-US" sz="2400" dirty="0">
                <a:solidFill>
                  <a:schemeClr val="bg2">
                    <a:lumMod val="50000"/>
                  </a:schemeClr>
                </a:solidFill>
              </a:rPr>
              <a:t>空氣品質嚴重惡化緊急防制辦法</a:t>
            </a:r>
            <a:r>
              <a:rPr lang="zh-TW" altLang="en-US" sz="2400" dirty="0"/>
              <a:t>」啟動電廠之減排與降載措施有關</a:t>
            </a:r>
            <a:r>
              <a:rPr lang="zh-TW" altLang="en-US" sz="2400" dirty="0">
                <a:cs typeface="Times New Roman" pitchFamily="18" charset="0"/>
              </a:rPr>
              <a:t>，資料</a:t>
            </a:r>
            <a:r>
              <a:rPr lang="zh-TW" altLang="en-US" sz="2400" dirty="0" smtClean="0">
                <a:cs typeface="Times New Roman" pitchFamily="18" charset="0"/>
              </a:rPr>
              <a:t>顯示</a:t>
            </a:r>
            <a:r>
              <a:rPr lang="en-US" altLang="zh-TW" sz="2400" dirty="0" smtClean="0">
                <a:cs typeface="Times New Roman" pitchFamily="18" charset="0"/>
              </a:rPr>
              <a:t>2020</a:t>
            </a:r>
            <a:r>
              <a:rPr lang="zh-TW" altLang="en-US" sz="2400" dirty="0" smtClean="0">
                <a:cs typeface="Times New Roman" pitchFamily="18" charset="0"/>
              </a:rPr>
              <a:t>年</a:t>
            </a:r>
            <a:r>
              <a:rPr lang="zh-TW" altLang="en-US" sz="2400" dirty="0">
                <a:cs typeface="Times New Roman" pitchFamily="18" charset="0"/>
              </a:rPr>
              <a:t>台中電廠總計降載 </a:t>
            </a:r>
            <a:r>
              <a:rPr lang="en-US" altLang="zh-TW" sz="2400" dirty="0"/>
              <a:t>353</a:t>
            </a:r>
            <a:r>
              <a:rPr lang="zh-TW" altLang="en-US" sz="2400" dirty="0" smtClean="0">
                <a:cs typeface="Times New Roman" pitchFamily="18" charset="0"/>
              </a:rPr>
              <a:t>次</a:t>
            </a:r>
            <a:r>
              <a:rPr lang="zh-TW" altLang="en-US" sz="2400" dirty="0">
                <a:cs typeface="Times New Roman" pitchFamily="18" charset="0"/>
              </a:rPr>
              <a:t>，非歲</a:t>
            </a:r>
            <a:r>
              <a:rPr lang="en-US" altLang="zh-TW" sz="2400" dirty="0">
                <a:cs typeface="Times New Roman" pitchFamily="18" charset="0"/>
              </a:rPr>
              <a:t>(</a:t>
            </a:r>
            <a:r>
              <a:rPr lang="zh-TW" altLang="en-US" sz="2400" dirty="0">
                <a:cs typeface="Times New Roman" pitchFamily="18" charset="0"/>
              </a:rPr>
              <a:t>檢</a:t>
            </a:r>
            <a:r>
              <a:rPr lang="en-US" altLang="zh-TW" sz="2400" dirty="0">
                <a:cs typeface="Times New Roman" pitchFamily="18" charset="0"/>
              </a:rPr>
              <a:t>)</a:t>
            </a:r>
            <a:r>
              <a:rPr lang="zh-TW" altLang="en-US" sz="2400" dirty="0">
                <a:cs typeface="Times New Roman" pitchFamily="18" charset="0"/>
              </a:rPr>
              <a:t>修降載電量 </a:t>
            </a:r>
            <a:r>
              <a:rPr lang="en-US" altLang="zh-TW" sz="2400" dirty="0"/>
              <a:t>04105.7</a:t>
            </a:r>
            <a:r>
              <a:rPr lang="zh-TW" altLang="en-US" sz="2400" dirty="0" smtClean="0"/>
              <a:t>萬度</a:t>
            </a:r>
            <a:r>
              <a:rPr lang="zh-TW" altLang="en-US" sz="2400" dirty="0" smtClean="0">
                <a:cs typeface="Times New Roman" pitchFamily="18" charset="0"/>
              </a:rPr>
              <a:t>；</a:t>
            </a:r>
            <a:r>
              <a:rPr lang="zh-TW" altLang="en-US" sz="2400" dirty="0">
                <a:cs typeface="Times New Roman" pitchFamily="18" charset="0"/>
              </a:rPr>
              <a:t>另歲</a:t>
            </a:r>
            <a:r>
              <a:rPr lang="en-US" altLang="zh-TW" sz="2400" dirty="0">
                <a:cs typeface="Times New Roman" pitchFamily="18" charset="0"/>
              </a:rPr>
              <a:t>(</a:t>
            </a:r>
            <a:r>
              <a:rPr lang="zh-TW" altLang="en-US" sz="2400" dirty="0">
                <a:cs typeface="Times New Roman" pitchFamily="18" charset="0"/>
              </a:rPr>
              <a:t>檢</a:t>
            </a:r>
            <a:r>
              <a:rPr lang="en-US" altLang="zh-TW" sz="2400" dirty="0">
                <a:cs typeface="Times New Roman" pitchFamily="18" charset="0"/>
              </a:rPr>
              <a:t>)</a:t>
            </a:r>
            <a:r>
              <a:rPr lang="zh-TW" altLang="en-US" sz="2400" dirty="0" smtClean="0">
                <a:cs typeface="Times New Roman" pitchFamily="18" charset="0"/>
              </a:rPr>
              <a:t>修</a:t>
            </a:r>
            <a:r>
              <a:rPr lang="en-US" altLang="zh-TW" sz="2400" dirty="0"/>
              <a:t>179252.6</a:t>
            </a:r>
            <a:r>
              <a:rPr lang="zh-TW" altLang="en-US" sz="2400" dirty="0"/>
              <a:t>萬度</a:t>
            </a:r>
            <a:r>
              <a:rPr lang="zh-TW" altLang="en-US" sz="2400" dirty="0" smtClean="0">
                <a:cs typeface="Times New Roman" pitchFamily="18" charset="0"/>
              </a:rPr>
              <a:t>；</a:t>
            </a:r>
            <a:r>
              <a:rPr lang="zh-TW" altLang="en-US" sz="2400" dirty="0">
                <a:cs typeface="Times New Roman" pitchFamily="18" charset="0"/>
              </a:rPr>
              <a:t>兩者合計 </a:t>
            </a:r>
            <a:r>
              <a:rPr lang="zh-TW" altLang="en-US" sz="2400" dirty="0"/>
              <a:t> </a:t>
            </a:r>
            <a:r>
              <a:rPr lang="en-US" altLang="zh-TW" sz="2400" dirty="0"/>
              <a:t>483358.3</a:t>
            </a:r>
            <a:r>
              <a:rPr lang="zh-TW" altLang="en-US" sz="2400" dirty="0" smtClean="0"/>
              <a:t>萬度</a:t>
            </a:r>
            <a:r>
              <a:rPr lang="zh-TW" altLang="en-US" sz="2400" dirty="0" smtClean="0">
                <a:cs typeface="Times New Roman" pitchFamily="18" charset="0"/>
              </a:rPr>
              <a:t>，</a:t>
            </a:r>
            <a:r>
              <a:rPr lang="zh-TW" altLang="en-US" sz="2400" dirty="0">
                <a:cs typeface="Times New Roman" pitchFamily="18" charset="0"/>
              </a:rPr>
              <a:t>共減排</a:t>
            </a:r>
            <a:r>
              <a:rPr lang="en-US" altLang="zh-TW" sz="2400" dirty="0">
                <a:cs typeface="Times New Roman" pitchFamily="18" charset="0"/>
              </a:rPr>
              <a:t>SO</a:t>
            </a:r>
            <a:r>
              <a:rPr lang="en-US" altLang="zh-TW" sz="2400" baseline="-25000" dirty="0">
                <a:cs typeface="Times New Roman" pitchFamily="18" charset="0"/>
              </a:rPr>
              <a:t>X</a:t>
            </a:r>
            <a:r>
              <a:rPr lang="en-US" altLang="zh-TW" sz="2400" dirty="0">
                <a:cs typeface="Times New Roman" pitchFamily="18" charset="0"/>
              </a:rPr>
              <a:t> </a:t>
            </a:r>
            <a:r>
              <a:rPr lang="en-US" altLang="zh-TW" sz="2400" dirty="0" smtClean="0">
                <a:cs typeface="Times New Roman" pitchFamily="18" charset="0"/>
              </a:rPr>
              <a:t>1019</a:t>
            </a:r>
            <a:r>
              <a:rPr lang="zh-TW" altLang="en-US" sz="2400" dirty="0" smtClean="0">
                <a:cs typeface="Times New Roman" pitchFamily="18" charset="0"/>
              </a:rPr>
              <a:t>公噸</a:t>
            </a:r>
            <a:r>
              <a:rPr lang="zh-TW" altLang="en-US" sz="2400" dirty="0">
                <a:cs typeface="Times New Roman" pitchFamily="18" charset="0"/>
              </a:rPr>
              <a:t>，</a:t>
            </a:r>
            <a:r>
              <a:rPr lang="en-US" altLang="zh-TW" sz="2400" dirty="0">
                <a:cs typeface="Times New Roman" pitchFamily="18" charset="0"/>
              </a:rPr>
              <a:t>NO</a:t>
            </a:r>
            <a:r>
              <a:rPr lang="en-US" altLang="zh-TW" sz="2400" baseline="-25000" dirty="0">
                <a:cs typeface="Times New Roman" pitchFamily="18" charset="0"/>
              </a:rPr>
              <a:t>X</a:t>
            </a:r>
            <a:r>
              <a:rPr lang="en-US" altLang="zh-TW" sz="2400" dirty="0">
                <a:cs typeface="Times New Roman" pitchFamily="18" charset="0"/>
              </a:rPr>
              <a:t> </a:t>
            </a:r>
            <a:r>
              <a:rPr lang="en-US" altLang="zh-TW" sz="2400" dirty="0" smtClean="0">
                <a:cs typeface="Times New Roman" pitchFamily="18" charset="0"/>
              </a:rPr>
              <a:t>1100</a:t>
            </a:r>
            <a:r>
              <a:rPr lang="zh-TW" altLang="en-US" sz="2400" dirty="0" smtClean="0">
                <a:cs typeface="Times New Roman" pitchFamily="18" charset="0"/>
              </a:rPr>
              <a:t>公噸</a:t>
            </a:r>
            <a:r>
              <a:rPr lang="zh-TW" altLang="en-US" sz="2400" dirty="0">
                <a:cs typeface="Times New Roman" pitchFamily="18" charset="0"/>
              </a:rPr>
              <a:t>，</a:t>
            </a:r>
            <a:r>
              <a:rPr lang="en-US" altLang="zh-TW" sz="2400" dirty="0">
                <a:cs typeface="Times New Roman" pitchFamily="18" charset="0"/>
              </a:rPr>
              <a:t>TSP </a:t>
            </a:r>
            <a:r>
              <a:rPr lang="en-US" altLang="zh-TW" sz="2400" dirty="0" smtClean="0">
                <a:cs typeface="Times New Roman" pitchFamily="18" charset="0"/>
              </a:rPr>
              <a:t>730</a:t>
            </a:r>
            <a:r>
              <a:rPr lang="zh-TW" altLang="en-US" sz="2400" dirty="0" smtClean="0">
                <a:cs typeface="Times New Roman" pitchFamily="18" charset="0"/>
              </a:rPr>
              <a:t>公噸</a:t>
            </a:r>
            <a:r>
              <a:rPr lang="zh-TW" altLang="en-US" sz="2400" dirty="0">
                <a:cs typeface="Times New Roman" pitchFamily="18" charset="0"/>
              </a:rPr>
              <a:t>。</a:t>
            </a:r>
            <a:endParaRPr lang="en-US" altLang="zh-TW" sz="2000" dirty="0">
              <a:cs typeface="Times New Roman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7504" y="566981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+mn-ea"/>
                <a:ea typeface="+mn-ea"/>
              </a:rPr>
              <a:t>資料來源</a:t>
            </a:r>
            <a:r>
              <a:rPr lang="en-US" altLang="zh-TW" sz="1600" dirty="0">
                <a:latin typeface="+mn-ea"/>
                <a:ea typeface="+mn-ea"/>
              </a:rPr>
              <a:t>:</a:t>
            </a:r>
            <a:r>
              <a:rPr lang="zh-TW" altLang="en-US" sz="1600" dirty="0">
                <a:latin typeface="+mn-ea"/>
                <a:ea typeface="+mn-ea"/>
              </a:rPr>
              <a:t>台灣電力公司官方網站 </a:t>
            </a:r>
            <a:r>
              <a:rPr lang="en-US" altLang="zh-TW" sz="1600" dirty="0">
                <a:latin typeface="+mj-lt"/>
                <a:ea typeface="+mn-ea"/>
              </a:rPr>
              <a:t>http://www.taipower.com.tw/tc/page.aspx?mid=337&amp;cid=410&amp;cchk=d1db6512-ce23-4b57-97a8-9fc88464cb99</a:t>
            </a:r>
            <a:endParaRPr lang="zh-TW" altLang="en-US" sz="1600" dirty="0"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43730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8" y="187200"/>
            <a:ext cx="777240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4000" dirty="0"/>
              <a:t>結論</a:t>
            </a:r>
            <a:r>
              <a:rPr lang="en-US" altLang="zh-TW" sz="4000" dirty="0"/>
              <a:t>-</a:t>
            </a:r>
            <a:r>
              <a:rPr lang="zh-TW" altLang="en-US" sz="4000" u="sng" dirty="0"/>
              <a:t>污染物濃度值統計</a:t>
            </a:r>
          </a:p>
        </p:txBody>
      </p:sp>
      <p:sp>
        <p:nvSpPr>
          <p:cNvPr id="7" name="圓角化對角線角落矩形 6"/>
          <p:cNvSpPr/>
          <p:nvPr/>
        </p:nvSpPr>
        <p:spPr>
          <a:xfrm>
            <a:off x="395536" y="1196752"/>
            <a:ext cx="8311777" cy="4874467"/>
          </a:xfrm>
          <a:prstGeom prst="round2DiagRect">
            <a:avLst>
              <a:gd name="adj1" fmla="val 16667"/>
              <a:gd name="adj2" fmla="val 60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82086" y="1340768"/>
            <a:ext cx="77327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9150" lvl="1" indent="-342900" algn="just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24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車輛指標污染物</a:t>
            </a:r>
            <a:r>
              <a:rPr lang="en-US" altLang="zh-TW" sz="24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(NMHC</a:t>
            </a:r>
            <a:r>
              <a:rPr lang="zh-TW" altLang="en-US" sz="24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及</a:t>
            </a:r>
            <a:r>
              <a:rPr lang="en-US" altLang="zh-TW" sz="24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CO)</a:t>
            </a:r>
            <a:r>
              <a:rPr lang="zh-TW" altLang="en-US" sz="2400" dirty="0">
                <a:latin typeface="+mn-lt"/>
                <a:ea typeface="+mn-ea"/>
                <a:cs typeface="Times New Roman" pitchFamily="18" charset="0"/>
              </a:rPr>
              <a:t>：由代表車輛排放之</a:t>
            </a:r>
            <a:r>
              <a:rPr lang="en-US" altLang="zh-TW" sz="2400" dirty="0">
                <a:latin typeface="+mn-lt"/>
                <a:ea typeface="+mn-ea"/>
                <a:cs typeface="Times New Roman" pitchFamily="18" charset="0"/>
              </a:rPr>
              <a:t>NMHC</a:t>
            </a:r>
            <a:r>
              <a:rPr lang="zh-TW" altLang="en-US" sz="2400" dirty="0">
                <a:latin typeface="+mn-lt"/>
                <a:ea typeface="+mn-ea"/>
                <a:cs typeface="Times New Roman" pitchFamily="18" charset="0"/>
              </a:rPr>
              <a:t>及</a:t>
            </a:r>
            <a:r>
              <a:rPr lang="en-US" altLang="zh-TW" sz="2400" dirty="0">
                <a:latin typeface="+mn-lt"/>
                <a:ea typeface="+mn-ea"/>
                <a:cs typeface="Times New Roman" pitchFamily="18" charset="0"/>
              </a:rPr>
              <a:t>CO</a:t>
            </a:r>
            <a:r>
              <a:rPr lang="zh-TW" altLang="en-US" sz="2400" dirty="0">
                <a:latin typeface="+mn-lt"/>
                <a:ea typeface="+mn-ea"/>
                <a:cs typeface="Times New Roman" pitchFamily="18" charset="0"/>
              </a:rPr>
              <a:t>之濃度今年</a:t>
            </a:r>
            <a:r>
              <a:rPr lang="en-US" altLang="zh-TW" sz="2400" dirty="0" smtClean="0">
                <a:latin typeface="+mn-lt"/>
                <a:ea typeface="+mn-ea"/>
                <a:cs typeface="Times New Roman" pitchFamily="18" charset="0"/>
              </a:rPr>
              <a:t>(2020)</a:t>
            </a:r>
            <a:r>
              <a:rPr lang="zh-TW" altLang="en-US" sz="2400" dirty="0" smtClean="0">
                <a:latin typeface="+mn-lt"/>
                <a:ea typeface="+mn-ea"/>
                <a:cs typeface="Times New Roman" pitchFamily="18" charset="0"/>
              </a:rPr>
              <a:t>，</a:t>
            </a:r>
            <a:r>
              <a:rPr lang="zh-TW" altLang="en-US" sz="2400" dirty="0">
                <a:latin typeface="+mn-lt"/>
                <a:ea typeface="+mn-ea"/>
                <a:cs typeface="Times New Roman" pitchFamily="18" charset="0"/>
              </a:rPr>
              <a:t>相較去年同期中部五縣市之所有測站，</a:t>
            </a:r>
            <a:r>
              <a:rPr lang="en-US" altLang="zh-TW" sz="2400" dirty="0">
                <a:latin typeface="+mn-lt"/>
                <a:ea typeface="+mn-ea"/>
                <a:cs typeface="Times New Roman" pitchFamily="18" charset="0"/>
              </a:rPr>
              <a:t>CO</a:t>
            </a:r>
            <a:r>
              <a:rPr lang="zh-TW" altLang="en-US" sz="2400" dirty="0">
                <a:latin typeface="+mn-lt"/>
                <a:ea typeface="+mn-ea"/>
                <a:cs typeface="Times New Roman" pitchFamily="18" charset="0"/>
              </a:rPr>
              <a:t>呈小幅增量，</a:t>
            </a:r>
            <a:r>
              <a:rPr lang="en-US" altLang="zh-TW" sz="2400" dirty="0">
                <a:cs typeface="Times New Roman" pitchFamily="18" charset="0"/>
              </a:rPr>
              <a:t>NMHC</a:t>
            </a:r>
            <a:r>
              <a:rPr lang="zh-TW" altLang="en-US" sz="2400" dirty="0">
                <a:latin typeface="+mn-ea"/>
                <a:ea typeface="+mn-ea"/>
                <a:cs typeface="Times New Roman" pitchFamily="18" charset="0"/>
              </a:rPr>
              <a:t>呈減量</a:t>
            </a:r>
            <a:r>
              <a:rPr lang="zh-TW" altLang="en-US" sz="2400" dirty="0">
                <a:cs typeface="Times New Roman" pitchFamily="18" charset="0"/>
              </a:rPr>
              <a:t>。</a:t>
            </a:r>
            <a:r>
              <a:rPr lang="zh-TW" altLang="en-US" sz="2400" dirty="0">
                <a:latin typeface="+mn-lt"/>
                <a:ea typeface="+mn-ea"/>
                <a:cs typeface="Times New Roman" pitchFamily="18" charset="0"/>
              </a:rPr>
              <a:t>可能是汽油售油量增加</a:t>
            </a:r>
            <a:r>
              <a:rPr lang="en-US" altLang="zh-TW" sz="2400" dirty="0">
                <a:latin typeface="+mn-lt"/>
                <a:ea typeface="+mn-ea"/>
                <a:cs typeface="Times New Roman" pitchFamily="18" charset="0"/>
              </a:rPr>
              <a:t>11,899</a:t>
            </a:r>
            <a:r>
              <a:rPr lang="zh-TW" altLang="en-US" sz="2400" dirty="0">
                <a:latin typeface="+mn-lt"/>
                <a:ea typeface="+mn-ea"/>
                <a:cs typeface="Times New Roman" pitchFamily="18" charset="0"/>
              </a:rPr>
              <a:t>公秉。</a:t>
            </a:r>
          </a:p>
          <a:p>
            <a:pPr marL="399150" lvl="1" indent="-342900" algn="just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endParaRPr lang="en-US" altLang="zh-TW" sz="2400" dirty="0">
              <a:latin typeface="+mn-lt"/>
              <a:ea typeface="+mn-ea"/>
              <a:cs typeface="Times New Roman" pitchFamily="18" charset="0"/>
            </a:endParaRPr>
          </a:p>
          <a:p>
            <a:pPr marL="56250" lvl="1" algn="just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endParaRPr lang="en-US" altLang="zh-TW" sz="2400" dirty="0"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E98CC2E3-0399-447A-9D5B-8B3E6036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74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026" y="3224474"/>
            <a:ext cx="3665414" cy="25910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3" y="3217406"/>
            <a:ext cx="4398451" cy="25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562062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8" y="187200"/>
            <a:ext cx="777240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4000" dirty="0"/>
              <a:t>結論</a:t>
            </a:r>
            <a:r>
              <a:rPr lang="en-US" altLang="zh-TW" sz="4000" dirty="0"/>
              <a:t>-</a:t>
            </a:r>
            <a:r>
              <a:rPr lang="zh-TW" altLang="en-US" sz="4000" u="sng" dirty="0"/>
              <a:t>污染物濃度值統計</a:t>
            </a:r>
          </a:p>
        </p:txBody>
      </p:sp>
      <p:sp>
        <p:nvSpPr>
          <p:cNvPr id="7" name="圓角化對角線角落矩形 6"/>
          <p:cNvSpPr/>
          <p:nvPr/>
        </p:nvSpPr>
        <p:spPr>
          <a:xfrm>
            <a:off x="395536" y="1196753"/>
            <a:ext cx="8311777" cy="3240360"/>
          </a:xfrm>
          <a:prstGeom prst="round2DiagRect">
            <a:avLst>
              <a:gd name="adj1" fmla="val 16667"/>
              <a:gd name="adj2" fmla="val 60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82086" y="1411200"/>
            <a:ext cx="773271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1" indent="-285750"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zh-TW" altLang="en-US" sz="2800" dirty="0">
                <a:solidFill>
                  <a:srgbClr val="4094D0"/>
                </a:solidFill>
                <a:latin typeface="+mj-ea"/>
                <a:ea typeface="+mj-ea"/>
                <a:cs typeface="Times New Roman" pitchFamily="18" charset="0"/>
              </a:rPr>
              <a:t>工廠指標污染物</a:t>
            </a:r>
            <a:r>
              <a:rPr lang="en-US" altLang="zh-TW" sz="2800" dirty="0">
                <a:solidFill>
                  <a:srgbClr val="4094D0"/>
                </a:solidFill>
                <a:cs typeface="Times New Roman" pitchFamily="18" charset="0"/>
              </a:rPr>
              <a:t>(SO</a:t>
            </a:r>
            <a:r>
              <a:rPr lang="en-US" altLang="zh-TW" sz="2800" baseline="-25000" dirty="0">
                <a:solidFill>
                  <a:srgbClr val="4094D0"/>
                </a:solidFill>
                <a:cs typeface="Times New Roman" pitchFamily="18" charset="0"/>
              </a:rPr>
              <a:t>2</a:t>
            </a:r>
            <a:r>
              <a:rPr lang="en-US" altLang="zh-TW" sz="2800" dirty="0">
                <a:solidFill>
                  <a:srgbClr val="4094D0"/>
                </a:solidFill>
                <a:cs typeface="Times New Roman" pitchFamily="18" charset="0"/>
              </a:rPr>
              <a:t>)</a:t>
            </a:r>
            <a:r>
              <a:rPr lang="zh-TW" altLang="en-US" sz="2800" dirty="0">
                <a:cs typeface="Times New Roman" pitchFamily="18" charset="0"/>
              </a:rPr>
              <a:t>：</a:t>
            </a:r>
            <a:r>
              <a:rPr lang="zh-TW" altLang="en-US" sz="2800" dirty="0">
                <a:latin typeface="Times New Roman"/>
                <a:ea typeface="標楷體"/>
              </a:rPr>
              <a:t>與過去年同期平均比較</a:t>
            </a:r>
            <a:r>
              <a:rPr lang="zh-TW" altLang="en-US" sz="2800" dirty="0" smtClean="0">
                <a:latin typeface="Times New Roman"/>
                <a:ea typeface="標楷體"/>
              </a:rPr>
              <a:t>，</a:t>
            </a:r>
            <a:r>
              <a:rPr lang="en-US" altLang="zh-TW" sz="2800" dirty="0" smtClean="0">
                <a:latin typeface="Times New Roman"/>
                <a:ea typeface="標楷體"/>
              </a:rPr>
              <a:t>2020</a:t>
            </a:r>
            <a:r>
              <a:rPr lang="zh-TW" altLang="en-US" sz="2800" dirty="0" smtClean="0">
                <a:latin typeface="Times New Roman"/>
                <a:ea typeface="標楷體"/>
              </a:rPr>
              <a:t>年</a:t>
            </a:r>
            <a:r>
              <a:rPr lang="zh-TW" altLang="zh-TW" sz="2800" dirty="0">
                <a:solidFill>
                  <a:srgbClr val="FF0000"/>
                </a:solidFill>
                <a:latin typeface="Times New Roman"/>
                <a:ea typeface="標楷體"/>
              </a:rPr>
              <a:t>中部地區的</a:t>
            </a:r>
            <a:r>
              <a:rPr lang="en-US" altLang="zh-TW" sz="2800" dirty="0">
                <a:solidFill>
                  <a:srgbClr val="FF0000"/>
                </a:solidFill>
                <a:latin typeface="Times New Roman"/>
                <a:ea typeface="標楷體"/>
              </a:rPr>
              <a:t>SO</a:t>
            </a:r>
            <a:r>
              <a:rPr lang="en-US" altLang="zh-TW" sz="2800" baseline="-25000" dirty="0">
                <a:solidFill>
                  <a:srgbClr val="FF0000"/>
                </a:solidFill>
                <a:latin typeface="Times New Roman"/>
                <a:ea typeface="標楷體"/>
              </a:rPr>
              <a:t>2</a:t>
            </a:r>
            <a:r>
              <a:rPr lang="zh-TW" altLang="zh-TW" sz="2800" dirty="0">
                <a:solidFill>
                  <a:srgbClr val="FF0000"/>
                </a:solidFill>
                <a:latin typeface="Times New Roman"/>
                <a:ea typeface="標楷體"/>
              </a:rPr>
              <a:t>濃度在</a:t>
            </a:r>
            <a:r>
              <a:rPr lang="zh-TW" altLang="en-US" sz="2800" dirty="0">
                <a:solidFill>
                  <a:srgbClr val="FF0000"/>
                </a:solidFill>
                <a:latin typeface="Times New Roman"/>
                <a:ea typeface="標楷體"/>
              </a:rPr>
              <a:t>中部地區多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/>
                <a:ea typeface="標楷體"/>
              </a:rPr>
              <a:t>呈增量</a:t>
            </a:r>
            <a:r>
              <a:rPr lang="zh-TW" altLang="en-US" sz="2800" dirty="0">
                <a:solidFill>
                  <a:srgbClr val="FF0000"/>
                </a:solidFill>
                <a:latin typeface="Times New Roman"/>
                <a:ea typeface="標楷體"/>
              </a:rPr>
              <a:t>情況</a:t>
            </a:r>
            <a:r>
              <a:rPr lang="zh-TW" altLang="en-US" sz="2800" dirty="0">
                <a:latin typeface="Times New Roman"/>
                <a:ea typeface="標楷體"/>
              </a:rPr>
              <a:t>，最大幅度約</a:t>
            </a:r>
            <a:r>
              <a:rPr lang="en-US" altLang="zh-TW" sz="2800" dirty="0" smtClean="0">
                <a:latin typeface="Times New Roman"/>
                <a:ea typeface="標楷體"/>
              </a:rPr>
              <a:t>0.5</a:t>
            </a:r>
            <a:r>
              <a:rPr lang="zh-TW" altLang="en-US" sz="2800" dirty="0" smtClean="0">
                <a:latin typeface="Times New Roman"/>
                <a:ea typeface="標楷體"/>
              </a:rPr>
              <a:t> </a:t>
            </a:r>
            <a:r>
              <a:rPr lang="en-US" altLang="zh-TW" sz="2800" dirty="0">
                <a:latin typeface="Times New Roman"/>
                <a:ea typeface="標楷體"/>
              </a:rPr>
              <a:t>ppb</a:t>
            </a:r>
            <a:r>
              <a:rPr lang="zh-TW" altLang="en-US" sz="2800" dirty="0">
                <a:latin typeface="Times New Roman"/>
                <a:ea typeface="標楷體"/>
              </a:rPr>
              <a:t>。但</a:t>
            </a:r>
            <a:r>
              <a:rPr lang="zh-TW" altLang="en-US" sz="2800" dirty="0" smtClean="0">
                <a:latin typeface="Times New Roman"/>
                <a:ea typeface="標楷體"/>
              </a:rPr>
              <a:t>在彰化二林有</a:t>
            </a:r>
            <a:r>
              <a:rPr lang="zh-TW" altLang="en-US" sz="2800" dirty="0">
                <a:latin typeface="Times New Roman"/>
                <a:ea typeface="標楷體"/>
              </a:rPr>
              <a:t>些微增量的情形</a:t>
            </a:r>
            <a:r>
              <a:rPr lang="zh-TW" altLang="zh-TW" sz="2800" dirty="0">
                <a:latin typeface="Times New Roman"/>
                <a:ea typeface="標楷體"/>
              </a:rPr>
              <a:t>，幅度</a:t>
            </a:r>
            <a:r>
              <a:rPr lang="zh-TW" altLang="en-US" sz="2800" dirty="0">
                <a:latin typeface="Times New Roman"/>
                <a:ea typeface="標楷體"/>
              </a:rPr>
              <a:t>在</a:t>
            </a:r>
            <a:r>
              <a:rPr lang="en-US" altLang="zh-TW" sz="2800" dirty="0" smtClean="0">
                <a:latin typeface="Times New Roman"/>
                <a:ea typeface="標楷體"/>
              </a:rPr>
              <a:t>0.3~0.5</a:t>
            </a:r>
            <a:r>
              <a:rPr lang="zh-TW" altLang="en-US" sz="2800" dirty="0" smtClean="0">
                <a:latin typeface="Times New Roman"/>
                <a:ea typeface="標楷體"/>
              </a:rPr>
              <a:t> </a:t>
            </a:r>
            <a:r>
              <a:rPr lang="en-US" altLang="zh-TW" sz="2800" dirty="0">
                <a:latin typeface="Times New Roman"/>
                <a:ea typeface="標楷體"/>
              </a:rPr>
              <a:t>ppb</a:t>
            </a:r>
            <a:r>
              <a:rPr lang="zh-TW" altLang="en-US" sz="2800" dirty="0">
                <a:latin typeface="Times New Roman"/>
                <a:ea typeface="標楷體"/>
              </a:rPr>
              <a:t>，可能是當地排放源之影響。</a:t>
            </a:r>
            <a:r>
              <a:rPr lang="en-US" altLang="zh-TW" sz="2800" dirty="0">
                <a:latin typeface="Times New Roman"/>
                <a:ea typeface="標楷體"/>
              </a:rPr>
              <a:t> 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E98CC2E3-0399-447A-9D5B-8B3E6036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1189824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8" y="187200"/>
            <a:ext cx="777240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4000" dirty="0"/>
              <a:t>結論</a:t>
            </a:r>
            <a:r>
              <a:rPr lang="en-US" altLang="zh-TW" sz="4000" dirty="0"/>
              <a:t>-</a:t>
            </a:r>
            <a:r>
              <a:rPr lang="zh-TW" altLang="en-US" sz="4000" u="sng" dirty="0"/>
              <a:t>污染物濃度值統計</a:t>
            </a:r>
          </a:p>
        </p:txBody>
      </p:sp>
      <p:sp>
        <p:nvSpPr>
          <p:cNvPr id="7" name="圓角化對角線角落矩形 6"/>
          <p:cNvSpPr/>
          <p:nvPr/>
        </p:nvSpPr>
        <p:spPr>
          <a:xfrm>
            <a:off x="395536" y="1124744"/>
            <a:ext cx="8280151" cy="496855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82086" y="1411200"/>
            <a:ext cx="7732714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1" indent="-285750"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zh-TW" altLang="en-US" sz="28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工廠、車輛各半污染物</a:t>
            </a:r>
            <a:r>
              <a:rPr lang="en-US" altLang="zh-TW" sz="28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(NO</a:t>
            </a:r>
            <a:r>
              <a:rPr lang="en-US" altLang="zh-TW" sz="2800" baseline="-250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x</a:t>
            </a:r>
            <a:r>
              <a:rPr lang="en-US" altLang="zh-TW" sz="28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)</a:t>
            </a:r>
            <a:r>
              <a:rPr lang="zh-TW" altLang="en-US" sz="28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：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由代表工廠及車輛排放各半的指標污染之</a:t>
            </a:r>
            <a:r>
              <a:rPr lang="en-US" altLang="zh-TW" sz="2800" dirty="0">
                <a:latin typeface="+mn-lt"/>
                <a:ea typeface="+mn-ea"/>
                <a:cs typeface="Times New Roman" pitchFamily="18" charset="0"/>
              </a:rPr>
              <a:t>NO</a:t>
            </a:r>
            <a:r>
              <a:rPr lang="en-US" altLang="zh-TW" sz="2800" baseline="-25000" dirty="0">
                <a:latin typeface="+mn-lt"/>
                <a:ea typeface="+mn-ea"/>
                <a:cs typeface="Times New Roman" pitchFamily="18" charset="0"/>
              </a:rPr>
              <a:t>x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之濃度今年</a:t>
            </a:r>
            <a:r>
              <a:rPr lang="en-US" altLang="zh-TW" sz="2800" dirty="0" smtClean="0">
                <a:latin typeface="+mn-lt"/>
                <a:ea typeface="+mn-ea"/>
                <a:cs typeface="Times New Roman" pitchFamily="18" charset="0"/>
              </a:rPr>
              <a:t>(2020)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，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相較去年同期</a:t>
            </a:r>
            <a:r>
              <a:rPr lang="en-US" altLang="zh-TW" sz="2800" dirty="0">
                <a:latin typeface="+mn-lt"/>
                <a:ea typeface="+mn-ea"/>
                <a:cs typeface="Times New Roman" pitchFamily="18" charset="0"/>
              </a:rPr>
              <a:t>(</a:t>
            </a:r>
            <a:r>
              <a:rPr lang="en-US" altLang="zh-TW" sz="2800" dirty="0" smtClean="0">
                <a:latin typeface="+mn-lt"/>
                <a:ea typeface="+mn-ea"/>
                <a:cs typeface="Times New Roman" pitchFamily="18" charset="0"/>
              </a:rPr>
              <a:t>2019)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，大部分成減量，</a:t>
            </a:r>
            <a:r>
              <a:rPr lang="zh-TW" altLang="en-US" sz="2800" kern="100" dirty="0"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較去年降低了</a:t>
            </a:r>
            <a:r>
              <a:rPr lang="en-US" altLang="zh-TW" sz="2800" kern="100" dirty="0" smtClean="0"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0.5</a:t>
            </a:r>
            <a:r>
              <a:rPr lang="zh-TW" altLang="en-US" sz="2800" kern="100" dirty="0" smtClean="0"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2800" kern="100" dirty="0"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TW" sz="2800" kern="100" dirty="0" smtClean="0">
                <a:latin typeface="+mn-lt"/>
                <a:ea typeface="+mn-ea"/>
              </a:rPr>
              <a:t>g/m</a:t>
            </a:r>
            <a:r>
              <a:rPr lang="en-US" altLang="zh-TW" sz="2800" kern="100" baseline="30000" dirty="0" smtClean="0">
                <a:latin typeface="+mn-lt"/>
                <a:ea typeface="+mn-ea"/>
              </a:rPr>
              <a:t>3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。南投草屯呈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增量，約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為</a:t>
            </a:r>
            <a:r>
              <a:rPr lang="en-US" altLang="zh-TW" sz="2800" dirty="0" smtClean="0">
                <a:latin typeface="+mn-lt"/>
                <a:ea typeface="+mn-ea"/>
                <a:cs typeface="Times New Roman" pitchFamily="18" charset="0"/>
              </a:rPr>
              <a:t>3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+mn-lt"/>
                <a:ea typeface="+mn-ea"/>
                <a:cs typeface="Times New Roman" pitchFamily="18" charset="0"/>
              </a:rPr>
              <a:t>ppb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。除了因台中電廠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減少</a:t>
            </a:r>
            <a:r>
              <a:rPr lang="en-US" altLang="zh-TW" sz="2800" dirty="0" smtClean="0">
                <a:latin typeface="+mn-lt"/>
                <a:ea typeface="+mn-ea"/>
                <a:cs typeface="Times New Roman" pitchFamily="18" charset="0"/>
              </a:rPr>
              <a:t>1100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en-US" altLang="zh-TW" sz="2800" dirty="0">
                <a:latin typeface="+mn-lt"/>
                <a:ea typeface="+mn-ea"/>
                <a:cs typeface="Times New Roman" pitchFamily="18" charset="0"/>
              </a:rPr>
              <a:t>ton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 排放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量，亦與鍋爐改燃氣、及新的車輛同樣行駛里程，</a:t>
            </a:r>
            <a:r>
              <a:rPr lang="en-US" altLang="zh-TW" sz="2800" dirty="0">
                <a:latin typeface="+mn-lt"/>
                <a:ea typeface="+mn-ea"/>
                <a:cs typeface="Times New Roman" pitchFamily="18" charset="0"/>
              </a:rPr>
              <a:t>NO</a:t>
            </a:r>
            <a:r>
              <a:rPr lang="en-US" altLang="zh-TW" sz="2800" baseline="-25000" dirty="0">
                <a:latin typeface="+mn-lt"/>
                <a:ea typeface="+mn-ea"/>
                <a:cs typeface="Times New Roman" pitchFamily="18" charset="0"/>
              </a:rPr>
              <a:t>x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排放較少有關。</a:t>
            </a:r>
            <a:endParaRPr lang="en-US" altLang="zh-TW" sz="2800" dirty="0"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E98CC2E3-0399-447A-9D5B-8B3E6036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01935884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8" y="187200"/>
            <a:ext cx="777240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sz="4000" dirty="0"/>
              <a:t>結論</a:t>
            </a:r>
            <a:r>
              <a:rPr lang="en-US" altLang="zh-TW" sz="4000" dirty="0"/>
              <a:t>-</a:t>
            </a:r>
            <a:r>
              <a:rPr lang="zh-TW" altLang="en-US" sz="4000" u="sng" dirty="0"/>
              <a:t>污染物濃度值統計</a:t>
            </a:r>
          </a:p>
        </p:txBody>
      </p:sp>
      <p:sp>
        <p:nvSpPr>
          <p:cNvPr id="7" name="圓角化對角線角落矩形 6"/>
          <p:cNvSpPr/>
          <p:nvPr/>
        </p:nvSpPr>
        <p:spPr>
          <a:xfrm>
            <a:off x="408367" y="1124744"/>
            <a:ext cx="8280151" cy="4176464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82086" y="1411200"/>
            <a:ext cx="77327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281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8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PM</a:t>
            </a:r>
            <a:r>
              <a:rPr lang="en-US" altLang="zh-TW" sz="2800" baseline="-25000" dirty="0">
                <a:solidFill>
                  <a:srgbClr val="4094D0"/>
                </a:solidFill>
                <a:latin typeface="+mn-lt"/>
                <a:ea typeface="+mn-ea"/>
                <a:cs typeface="Times New Roman" pitchFamily="18" charset="0"/>
              </a:rPr>
              <a:t>2.5-10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：粗顆粒的粒狀物</a:t>
            </a:r>
            <a:r>
              <a:rPr lang="en-US" altLang="zh-TW" sz="2800" dirty="0">
                <a:latin typeface="+mn-lt"/>
                <a:ea typeface="+mn-ea"/>
                <a:cs typeface="Times New Roman" pitchFamily="18" charset="0"/>
              </a:rPr>
              <a:t>PM</a:t>
            </a:r>
            <a:r>
              <a:rPr lang="en-US" altLang="zh-TW" sz="2800" baseline="-25000" dirty="0">
                <a:latin typeface="+mn-lt"/>
                <a:ea typeface="+mn-ea"/>
                <a:cs typeface="Times New Roman" pitchFamily="18" charset="0"/>
              </a:rPr>
              <a:t>2.5-10</a:t>
            </a:r>
            <a:r>
              <a:rPr lang="zh-TW" altLang="en-US" sz="2800" dirty="0">
                <a:latin typeface="+mn-lt"/>
                <a:ea typeface="+mn-ea"/>
              </a:rPr>
              <a:t>與去年同期平均比較，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在中部多</a:t>
            </a:r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呈現增量情形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，增量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幅度可達</a:t>
            </a:r>
            <a:r>
              <a:rPr lang="en-US" altLang="zh-TW" sz="2800" dirty="0">
                <a:latin typeface="+mn-lt"/>
                <a:ea typeface="+mn-ea"/>
                <a:cs typeface="Times New Roman" pitchFamily="18" charset="0"/>
              </a:rPr>
              <a:t>10 </a:t>
            </a:r>
            <a:r>
              <a:rPr lang="en-US" altLang="zh-TW" sz="2800" dirty="0" err="1">
                <a:latin typeface="+mn-lt"/>
                <a:ea typeface="+mn-ea"/>
                <a:cs typeface="Times New Roman" pitchFamily="18" charset="0"/>
              </a:rPr>
              <a:t>μg</a:t>
            </a:r>
            <a:r>
              <a:rPr lang="en-US" altLang="zh-TW" sz="2800" dirty="0">
                <a:latin typeface="+mn-lt"/>
                <a:ea typeface="+mn-ea"/>
                <a:cs typeface="Times New Roman" pitchFamily="18" charset="0"/>
              </a:rPr>
              <a:t>/m</a:t>
            </a:r>
            <a:r>
              <a:rPr lang="en-US" altLang="zh-TW" sz="2800" baseline="30000" dirty="0">
                <a:latin typeface="+mn-lt"/>
                <a:ea typeface="+mn-ea"/>
                <a:cs typeface="Times New Roman" pitchFamily="18" charset="0"/>
              </a:rPr>
              <a:t>3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。而</a:t>
            </a:r>
            <a:r>
              <a:rPr lang="zh-TW" altLang="en-US" sz="2800" dirty="0" smtClean="0">
                <a:latin typeface="+mn-lt"/>
                <a:ea typeface="+mn-ea"/>
                <a:cs typeface="Times New Roman" pitchFamily="18" charset="0"/>
              </a:rPr>
              <a:t>在</a:t>
            </a:r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彰化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二林</a:t>
            </a:r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、南投竹山呈現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增量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情形，幅度可達</a:t>
            </a:r>
            <a:r>
              <a:rPr lang="en-US" altLang="zh-TW" sz="2800" dirty="0">
                <a:latin typeface="+mn-lt"/>
                <a:ea typeface="+mn-ea"/>
                <a:cs typeface="Times New Roman" pitchFamily="18" charset="0"/>
              </a:rPr>
              <a:t>5~10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en-US" altLang="zh-TW" sz="2800" dirty="0" err="1">
                <a:latin typeface="+mn-lt"/>
                <a:ea typeface="+mn-ea"/>
                <a:cs typeface="Times New Roman" pitchFamily="18" charset="0"/>
              </a:rPr>
              <a:t>μg</a:t>
            </a:r>
            <a:r>
              <a:rPr lang="en-US" altLang="zh-TW" sz="2800" dirty="0">
                <a:latin typeface="+mn-lt"/>
                <a:ea typeface="+mn-ea"/>
                <a:cs typeface="Times New Roman" pitchFamily="18" charset="0"/>
              </a:rPr>
              <a:t>/m</a:t>
            </a:r>
            <a:r>
              <a:rPr lang="en-US" altLang="zh-TW" sz="2800" baseline="30000" dirty="0">
                <a:latin typeface="+mn-lt"/>
                <a:ea typeface="+mn-ea"/>
                <a:cs typeface="Times New Roman" pitchFamily="18" charset="0"/>
              </a:rPr>
              <a:t>3</a:t>
            </a:r>
            <a:r>
              <a:rPr lang="zh-TW" altLang="en-US" sz="2800" dirty="0">
                <a:latin typeface="+mn-lt"/>
                <a:ea typeface="+mn-ea"/>
                <a:cs typeface="Times New Roman" pitchFamily="18" charset="0"/>
              </a:rPr>
              <a:t>以上，</a:t>
            </a:r>
            <a:r>
              <a:rPr lang="zh-TW" altLang="en-US" sz="2800" dirty="0">
                <a:latin typeface="Times New Roman"/>
                <a:ea typeface="標楷體"/>
              </a:rPr>
              <a:t>可能為當地排放源之影響</a:t>
            </a:r>
            <a:r>
              <a:rPr lang="zh-TW" altLang="en-US" sz="2800" dirty="0">
                <a:latin typeface="+mn-ea"/>
                <a:cs typeface="Times New Roman" pitchFamily="18" charset="0"/>
              </a:rPr>
              <a:t>。</a:t>
            </a:r>
            <a:endParaRPr lang="en-US" altLang="zh-TW" sz="2800" dirty="0">
              <a:latin typeface="+mn-lt"/>
              <a:ea typeface="+mn-ea"/>
              <a:cs typeface="Times New Roman" pitchFamily="18" charset="0"/>
            </a:endParaRPr>
          </a:p>
          <a:p>
            <a:pPr marL="342900" indent="-342900" algn="just" defTabSz="912813" eaLnBrk="1" hangingPunct="1">
              <a:buFont typeface="Arial" panose="020B0604020202020204" pitchFamily="34" charset="0"/>
              <a:buChar char="•"/>
              <a:defRPr/>
            </a:pPr>
            <a:endParaRPr lang="en-US" altLang="zh-TW" sz="2400" dirty="0">
              <a:latin typeface="+mn-lt"/>
              <a:ea typeface="+mn-ea"/>
            </a:endParaRPr>
          </a:p>
          <a:p>
            <a:pPr marL="342900" indent="-342900" algn="just" defTabSz="912813" eaLnBrk="1" hangingPunct="1">
              <a:buFont typeface="Arial" panose="020B0604020202020204" pitchFamily="34" charset="0"/>
              <a:buChar char="•"/>
              <a:defRPr/>
            </a:pPr>
            <a:endParaRPr lang="zh-TW" altLang="en-US" sz="2800" dirty="0"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E98CC2E3-0399-447A-9D5B-8B3E6036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2288577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C389F1C7-DB3C-4A67-966E-66909D1F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78</a:t>
            </a:fld>
            <a:endParaRPr lang="en-US" altLang="zh-TW"/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CA0DB6A-98C0-47C3-A891-0024D57E8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99392"/>
            <a:ext cx="91440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排放污染物</a:t>
            </a:r>
            <a:r>
              <a:rPr lang="en-US" altLang="zh-TW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altLang="zh-TW" sz="3000" b="1" kern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Pb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、</a:t>
            </a:r>
            <a:r>
              <a:rPr lang="en-US" altLang="zh-TW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Cd)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之排放量及發電量</a:t>
            </a:r>
            <a:endParaRPr lang="en-US" altLang="zh-TW" sz="3000" b="1" kern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文字方塊 10"/>
              <p:cNvSpPr txBox="1"/>
              <p:nvPr/>
            </p:nvSpPr>
            <p:spPr>
              <a:xfrm>
                <a:off x="107506" y="6011781"/>
                <a:ext cx="795051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註：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空氣污染物排放量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(kg/</a:t>
                </a:r>
                <a:r>
                  <a:rPr lang="en-US" altLang="zh-TW" sz="1200" dirty="0" err="1">
                    <a:solidFill>
                      <a:prstClr val="black"/>
                    </a:solidFill>
                    <a:latin typeface="Times New Roman"/>
                    <a:ea typeface="標楷體"/>
                  </a:rPr>
                  <a:t>hr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)*1000(g/kg)/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檢測時用煤量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)*(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年度用煤量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ton/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年度發電量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kwh)</a:t>
                </a:r>
                <a:r>
                  <a:rPr lang="zh-TW" altLang="en-US" sz="1200" dirty="0"/>
                  <a:t> *</a:t>
                </a:r>
                <a:r>
                  <a:rPr lang="en-US" altLang="zh-TW" sz="1200" dirty="0"/>
                  <a:t>10</a:t>
                </a:r>
                <a:r>
                  <a:rPr lang="en-US" altLang="zh-TW" sz="1200" baseline="30000" dirty="0"/>
                  <a:t>6</a:t>
                </a:r>
                <a:r>
                  <a:rPr lang="en-US" altLang="zh-TW" sz="1200" dirty="0"/>
                  <a:t>(</a:t>
                </a:r>
                <a14:m>
                  <m:oMath xmlns:m="http://schemas.openxmlformats.org/officeDocument/2006/math">
                    <m:r>
                      <a:rPr lang="zh-TW" alt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𝜇</m:t>
                    </m:r>
                  </m:oMath>
                </a14:m>
                <a:r>
                  <a:rPr lang="en-US" altLang="zh-TW" sz="1200" dirty="0">
                    <a:solidFill>
                      <a:srgbClr val="000000"/>
                    </a:solidFill>
                    <a:ea typeface="標楷體" panose="03000509000000000000" pitchFamily="65" charset="-120"/>
                  </a:rPr>
                  <a:t>g</a:t>
                </a:r>
                <a:r>
                  <a:rPr lang="en-US" altLang="zh-TW" sz="1200" dirty="0"/>
                  <a:t>/g)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=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排放量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(g/kwh)</a:t>
                </a:r>
              </a:p>
              <a:p>
                <a:pPr lvl="0" algn="ctr"/>
                <a:r>
                  <a:rPr lang="zh-TW" altLang="en-US" sz="1400" dirty="0">
                    <a:solidFill>
                      <a:prstClr val="black"/>
                    </a:solidFill>
                    <a:latin typeface="標楷體"/>
                    <a:ea typeface="標楷體"/>
                  </a:rPr>
                  <a:t>測量時使用之檢測時用煤量在各煙道有所不同</a:t>
                </a:r>
                <a:endParaRPr lang="en-US" altLang="zh-TW" sz="1400" dirty="0">
                  <a:solidFill>
                    <a:prstClr val="black"/>
                  </a:solidFill>
                  <a:latin typeface="標楷體"/>
                  <a:ea typeface="標楷體"/>
                </a:endParaRPr>
              </a:p>
            </p:txBody>
          </p:sp>
        </mc:Choice>
        <mc:Fallback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6" y="6011781"/>
                <a:ext cx="7950510" cy="492443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77" b="-123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12" name="Group 2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0772783"/>
                  </p:ext>
                </p:extLst>
              </p:nvPr>
            </p:nvGraphicFramePr>
            <p:xfrm>
              <a:off x="107504" y="821580"/>
              <a:ext cx="8856982" cy="5225444"/>
            </p:xfrm>
            <a:graphic>
              <a:graphicData uri="http://schemas.openxmlformats.org/drawingml/2006/table">
                <a:tbl>
                  <a:tblPr/>
                  <a:tblGrid>
                    <a:gridCol w="720078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xmlns="" val="740056430"/>
                        </a:ext>
                      </a:extLst>
                    </a:gridCol>
                  </a:tblGrid>
                  <a:tr h="53098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年份 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Pb</a:t>
                          </a:r>
                          <a:endParaRPr kumimoji="1" lang="en-US" altLang="zh-TW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Cd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用煤量</a:t>
                          </a:r>
                          <a:endParaRPr kumimoji="1" lang="en-US" altLang="zh-TW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0" fontAlgn="ctr" latinLnBrk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zh-TW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發電量</a:t>
                          </a:r>
                          <a:endParaRPr lang="zh-TW" altLang="en-US" sz="18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4826" marR="4826" marT="4826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53098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en-US" altLang="zh-TW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排放量</a:t>
                          </a:r>
                          <a:r>
                            <a:rPr lang="en-US" altLang="zh-TW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/</a:t>
                          </a: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發電量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zh-TW" altLang="en-US" sz="16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g/</a:t>
                          </a: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度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排放量</a:t>
                          </a:r>
                          <a:r>
                            <a:rPr lang="en-US" altLang="zh-TW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/</a:t>
                          </a: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發電量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zh-TW" altLang="en-US" sz="16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g/</a:t>
                          </a: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度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(</a:t>
                          </a:r>
                          <a:r>
                            <a:rPr lang="zh-TW" altLang="en-US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千噸</a:t>
                          </a: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(</a:t>
                          </a:r>
                          <a:r>
                            <a:rPr lang="zh-TW" alt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百萬度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 (</a:t>
                          </a:r>
                          <a:r>
                            <a:rPr lang="en-US" altLang="zh-TW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GWh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</a:t>
                          </a:r>
                          <a:endParaRPr lang="zh-TW" altLang="en-US" sz="16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406378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2014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16,569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44,991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5"/>
                      </a:ext>
                    </a:extLst>
                  </a:tr>
                  <a:tr h="406378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2015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0.15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16,344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44,268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6"/>
                      </a:ext>
                    </a:extLst>
                  </a:tr>
                  <a:tr h="406378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2016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15,986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7"/>
                      </a:ext>
                    </a:extLst>
                  </a:tr>
                  <a:tr h="4063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2017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16,208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44,159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8"/>
                      </a:ext>
                    </a:extLst>
                  </a:tr>
                  <a:tr h="4063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上半年</a:t>
                          </a:r>
                          <a:endParaRPr lang="zh-TW" alt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0.053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7,859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19,326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9"/>
                      </a:ext>
                    </a:extLst>
                  </a:tr>
                  <a:tr h="4063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下半年</a:t>
                          </a:r>
                          <a:endParaRPr lang="zh-TW" alt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3.4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8,113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19,921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4310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2019</a:t>
                          </a:r>
                          <a:endParaRPr lang="en-US" altLang="zh-TW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0.01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2.2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0.4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12,641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30,764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4310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-US" altLang="zh-TW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0.01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2.3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25E72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12,290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29,529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  <a:tr h="4063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美國新廠標準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2"/>
                      </a:ext>
                    </a:extLst>
                  </a:tr>
                  <a:tr h="4063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美國舊廠標準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Group 2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2160772783"/>
                  </p:ext>
                </p:extLst>
              </p:nvPr>
            </p:nvGraphicFramePr>
            <p:xfrm>
              <a:off x="107504" y="821580"/>
              <a:ext cx="8856982" cy="5225444"/>
            </p:xfrm>
            <a:graphic>
              <a:graphicData uri="http://schemas.openxmlformats.org/drawingml/2006/table">
                <a:tbl>
                  <a:tblPr/>
                  <a:tblGrid>
                    <a:gridCol w="720078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0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3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6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4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740056430"/>
                        </a:ext>
                      </a:extLst>
                    </a:gridCol>
                  </a:tblGrid>
                  <a:tr h="53098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年份 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Pb</a:t>
                          </a:r>
                          <a:endParaRPr kumimoji="1" lang="en-US" altLang="zh-TW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Cd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用煤量</a:t>
                          </a:r>
                          <a:endParaRPr kumimoji="1" lang="en-US" altLang="zh-TW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0" fontAlgn="ctr" latinLnBrk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zh-TW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發電量</a:t>
                          </a:r>
                          <a:endParaRPr lang="zh-TW" altLang="en-US" sz="18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4826" marR="4826" marT="4826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00"/>
                      </a:ext>
                    </a:extLst>
                  </a:tr>
                  <a:tr h="53098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en-US" altLang="zh-TW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134559" t="-102299" r="-305882" b="-8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336154" t="-102299" r="-129231" b="-8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(</a:t>
                          </a:r>
                          <a:r>
                            <a:rPr lang="zh-TW" altLang="en-US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千噸</a:t>
                          </a: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(</a:t>
                          </a:r>
                          <a:r>
                            <a:rPr lang="zh-TW" alt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百萬度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 (</a:t>
                          </a:r>
                          <a:r>
                            <a:rPr lang="en-US" altLang="zh-TW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GWh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</a:t>
                          </a:r>
                          <a:endParaRPr lang="zh-TW" altLang="en-US" sz="16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09"/>
                      </a:ext>
                    </a:extLst>
                  </a:tr>
                  <a:tr h="406378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2014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&lt;23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16,569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44,991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5"/>
                      </a:ext>
                    </a:extLst>
                  </a:tr>
                  <a:tr h="406378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2015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0.15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16,344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44,268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6"/>
                      </a:ext>
                    </a:extLst>
                  </a:tr>
                  <a:tr h="406378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2016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&lt;22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&lt;14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15,986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7"/>
                      </a:ext>
                    </a:extLst>
                  </a:tr>
                  <a:tr h="4063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2017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16,208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44,159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8"/>
                      </a:ext>
                    </a:extLst>
                  </a:tr>
                  <a:tr h="431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上半年</a:t>
                          </a:r>
                          <a:endParaRPr lang="zh-TW" alt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&lt;29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0.053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7,859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19,326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9"/>
                      </a:ext>
                    </a:extLst>
                  </a:tr>
                  <a:tr h="431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下半年</a:t>
                          </a:r>
                          <a:endParaRPr lang="zh-TW" alt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3.4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8,113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19,921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07"/>
                      </a:ext>
                    </a:extLst>
                  </a:tr>
                  <a:tr h="4310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2019</a:t>
                          </a:r>
                          <a:endParaRPr lang="en-US" altLang="zh-TW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0.01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2.2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0.4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12,641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30,764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0"/>
                      </a:ext>
                    </a:extLst>
                  </a:tr>
                  <a:tr h="4310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-US" altLang="zh-TW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0.01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2.3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25E72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12,290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29,529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1"/>
                      </a:ext>
                    </a:extLst>
                  </a:tr>
                  <a:tr h="4063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美國新廠標準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2"/>
                      </a:ext>
                    </a:extLst>
                  </a:tr>
                  <a:tr h="4063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美國舊廠標準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xmlns="" val="2644240576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4" name="文字方塊 13"/>
          <p:cNvSpPr txBox="1">
            <a:spLocks noChangeArrowheads="1"/>
          </p:cNvSpPr>
          <p:nvPr/>
        </p:nvSpPr>
        <p:spPr bwMode="auto">
          <a:xfrm>
            <a:off x="0" y="6165304"/>
            <a:ext cx="7668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*上圖為台中發電廠</a:t>
            </a:r>
            <a:r>
              <a:rPr lang="en-US" altLang="zh-TW" sz="1800" dirty="0" smtClean="0"/>
              <a:t>2015-2020</a:t>
            </a:r>
            <a:r>
              <a:rPr lang="zh-TW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煙道單位發電量之排放污染物情形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*新、舊廠標準為美國燃煤機組之標準 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633B37A0-E62C-4C5A-86D6-1B86AFDC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79</a:t>
            </a:fld>
            <a:endParaRPr lang="en-US" altLang="zh-TW" dirty="0"/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0E78FD57-F0AA-41E0-BFC0-88129F713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台中發電廠－</a:t>
            </a:r>
            <a:endParaRPr lang="en-US" altLang="zh-TW" b="1" kern="0" dirty="0">
              <a:ln w="1905"/>
              <a:solidFill>
                <a:srgbClr val="6C4E8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zh-TW" altLang="en-US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各煙道單位發電量之排放污染物</a:t>
            </a:r>
            <a:r>
              <a:rPr lang="en-US" altLang="zh-TW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altLang="zh-TW" b="1" kern="0" dirty="0" err="1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Pb</a:t>
            </a:r>
            <a:r>
              <a:rPr lang="zh-TW" altLang="en-US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、</a:t>
            </a:r>
            <a:r>
              <a:rPr lang="en-US" altLang="zh-TW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Cd)</a:t>
            </a:r>
            <a:endParaRPr lang="zh-TW" altLang="en-US" b="1" kern="0" dirty="0">
              <a:ln w="1905"/>
              <a:solidFill>
                <a:srgbClr val="6C4E8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02" y="1196752"/>
            <a:ext cx="6349380" cy="247485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92" y="3703856"/>
            <a:ext cx="6313590" cy="23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60100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8</a:t>
            </a:fld>
            <a:endParaRPr lang="en-US" altLang="zh-TW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5034517"/>
              </p:ext>
            </p:extLst>
          </p:nvPr>
        </p:nvGraphicFramePr>
        <p:xfrm>
          <a:off x="727911" y="1196752"/>
          <a:ext cx="7803984" cy="3806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4826">
                  <a:extLst>
                    <a:ext uri="{9D8B030D-6E8A-4147-A177-3AD203B41FA5}">
                      <a16:colId xmlns="" xmlns:a16="http://schemas.microsoft.com/office/drawing/2014/main" val="506873760"/>
                    </a:ext>
                  </a:extLst>
                </a:gridCol>
                <a:gridCol w="1698147">
                  <a:extLst>
                    <a:ext uri="{9D8B030D-6E8A-4147-A177-3AD203B41FA5}">
                      <a16:colId xmlns="" xmlns:a16="http://schemas.microsoft.com/office/drawing/2014/main" val="1446967389"/>
                    </a:ext>
                  </a:extLst>
                </a:gridCol>
                <a:gridCol w="1698147">
                  <a:extLst>
                    <a:ext uri="{9D8B030D-6E8A-4147-A177-3AD203B41FA5}">
                      <a16:colId xmlns="" xmlns:a16="http://schemas.microsoft.com/office/drawing/2014/main" val="1919902119"/>
                    </a:ext>
                  </a:extLst>
                </a:gridCol>
                <a:gridCol w="1551432">
                  <a:extLst>
                    <a:ext uri="{9D8B030D-6E8A-4147-A177-3AD203B41FA5}">
                      <a16:colId xmlns="" xmlns:a16="http://schemas.microsoft.com/office/drawing/2014/main" val="2318708299"/>
                    </a:ext>
                  </a:extLst>
                </a:gridCol>
                <a:gridCol w="1551432">
                  <a:extLst>
                    <a:ext uri="{9D8B030D-6E8A-4147-A177-3AD203B41FA5}">
                      <a16:colId xmlns="" xmlns:a16="http://schemas.microsoft.com/office/drawing/2014/main" val="1133154231"/>
                    </a:ext>
                  </a:extLst>
                </a:gridCol>
              </a:tblGrid>
              <a:tr h="366332">
                <a:tc rowSpan="2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年度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工廠登記數</a:t>
                      </a: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zh-TW" sz="1600" kern="100" dirty="0">
                          <a:effectLst/>
                        </a:rPr>
                        <a:t>家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工廠密度</a:t>
                      </a: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zh-TW" sz="1600" kern="100" dirty="0">
                          <a:effectLst/>
                        </a:rPr>
                        <a:t>家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TW" sz="1600" kern="100" dirty="0">
                          <a:effectLst/>
                        </a:rPr>
                        <a:t>平方公里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9937743"/>
                  </a:ext>
                </a:extLst>
              </a:tr>
              <a:tr h="7640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HK" sz="1600" kern="100" dirty="0">
                          <a:effectLst/>
                        </a:rPr>
                        <a:t>家</a:t>
                      </a:r>
                      <a:r>
                        <a:rPr lang="zh-TW" sz="1600" kern="100" dirty="0">
                          <a:effectLst/>
                        </a:rPr>
                        <a:t>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較上年增減數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HK" sz="1600" kern="100" dirty="0">
                          <a:effectLst/>
                        </a:rPr>
                        <a:t>家</a:t>
                      </a:r>
                      <a:r>
                        <a:rPr lang="zh-TW" sz="1600" kern="100" dirty="0">
                          <a:effectLst/>
                        </a:rPr>
                        <a:t>數</a:t>
                      </a:r>
                      <a:r>
                        <a:rPr lang="en-US" sz="1600" kern="100" dirty="0">
                          <a:effectLst/>
                        </a:rPr>
                        <a:t>/km</a:t>
                      </a:r>
                      <a:r>
                        <a:rPr lang="en-US" sz="1600" kern="100" baseline="30000" dirty="0">
                          <a:effectLst/>
                        </a:rPr>
                        <a:t>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較上年增減數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951127078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103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857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-6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0.21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880602059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895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+38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0.22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+0.01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801119060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dirty="0" smtClean="0"/>
                        <a:t>938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+43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0.23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+0.01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336005749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106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962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+24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0.24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+0.01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657733233"/>
                  </a:ext>
                </a:extLst>
              </a:tr>
              <a:tr h="366332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107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</a:rPr>
                        <a:t>996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+34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0.24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2334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108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+mn-lt"/>
                        </a:rPr>
                        <a:t>1017</a:t>
                      </a:r>
                      <a:endParaRPr lang="en-US" altLang="zh-TW" sz="140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+mn-lt"/>
                        </a:rPr>
                        <a:t>+21</a:t>
                      </a:r>
                      <a:endParaRPr lang="zh-TW" alt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0.25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0.01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2334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14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+mn-lt"/>
                        </a:rPr>
                        <a:t>-</a:t>
                      </a:r>
                      <a:endParaRPr lang="zh-TW" altLang="en-US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marR="0" lvl="0" indent="-167005" algn="ctr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latin typeface="+mn-lt"/>
                        </a:rPr>
                        <a:t>-</a:t>
                      </a:r>
                      <a:endParaRPr lang="zh-TW" altLang="en-US" sz="14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marR="0" lvl="0" indent="-167005" algn="ctr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latin typeface="+mn-lt"/>
                        </a:rPr>
                        <a:t>-</a:t>
                      </a:r>
                      <a:endParaRPr lang="zh-TW" altLang="en-US" sz="14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61451" y="353667"/>
            <a:ext cx="8136904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103</a:t>
            </a:r>
            <a:r>
              <a:rPr kumimoji="0" lang="zh-TW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kumimoji="0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kumimoji="0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南投縣</a:t>
            </a:r>
            <a:r>
              <a:rPr kumimoji="0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工廠</a:t>
            </a:r>
            <a:r>
              <a:rPr kumimoji="0" lang="zh-TW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家數及工廠密度統計資料</a:t>
            </a:r>
            <a:endParaRPr kumimoji="0" lang="en-US" altLang="zh-TW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kumimoji="0" lang="zh-TW" altLang="en-US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  資料來源</a:t>
            </a:r>
            <a:r>
              <a:rPr kumimoji="0" lang="zh-TW" altLang="en-US" sz="1200" dirty="0" smtClean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：中華民國統計</a:t>
            </a:r>
            <a:r>
              <a:rPr kumimoji="0" lang="zh-TW" altLang="en-US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資訊網</a:t>
            </a:r>
            <a:r>
              <a:rPr kumimoji="0" lang="zh-TW" altLang="en-US" sz="1200" dirty="0" smtClean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 </a:t>
            </a:r>
            <a:r>
              <a:rPr kumimoji="0" lang="en-US" altLang="zh-TW" sz="1200" dirty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https://</a:t>
            </a:r>
            <a:r>
              <a:rPr kumimoji="0" lang="en-US" altLang="zh-TW" sz="1200" dirty="0" smtClean="0">
                <a:solidFill>
                  <a:prstClr val="black"/>
                </a:solidFill>
                <a:latin typeface="標楷體"/>
                <a:ea typeface="標楷體"/>
                <a:cs typeface="Times New Roman" panose="02020603050405020304" pitchFamily="18" charset="0"/>
              </a:rPr>
              <a:t>statdb.dgbas.gov.tw/pxweb/Dialog/statfile9.asp</a:t>
            </a:r>
          </a:p>
          <a:p>
            <a:pPr lvl="0"/>
            <a:endParaRPr kumimoji="0" lang="zh-TW" altLang="en-US" sz="1800" dirty="0">
              <a:solidFill>
                <a:prstClr val="black"/>
              </a:solidFill>
              <a:latin typeface="標楷體"/>
              <a:ea typeface="標楷體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0323" y="5103922"/>
            <a:ext cx="5908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根據南投縣環境</a:t>
            </a:r>
            <a:r>
              <a:rPr lang="zh-TW" altLang="en-US" sz="2800" dirty="0">
                <a:solidFill>
                  <a:prstClr val="black"/>
                </a:solidFill>
                <a:latin typeface="標楷體"/>
                <a:ea typeface="標楷體"/>
              </a:rPr>
              <a:t>負荷基本資料，發現</a:t>
            </a:r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台中市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2019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年</a:t>
            </a:r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之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標楷體"/>
                <a:ea typeface="標楷體"/>
              </a:rPr>
              <a:t>工廠數增加中</a:t>
            </a:r>
            <a:r>
              <a:rPr lang="zh-TW" altLang="en-US" sz="2800" dirty="0">
                <a:solidFill>
                  <a:prstClr val="black"/>
                </a:solidFill>
                <a:latin typeface="標楷體"/>
                <a:ea typeface="標楷體"/>
              </a:rPr>
              <a:t>。其中工廠數相較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2018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年</a:t>
            </a:r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增加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/>
                <a:ea typeface="標楷體"/>
              </a:rPr>
              <a:t>21</a:t>
            </a:r>
            <a:r>
              <a:rPr lang="zh-TW" altLang="en-US" sz="2800" dirty="0" smtClean="0">
                <a:solidFill>
                  <a:prstClr val="black"/>
                </a:solidFill>
                <a:latin typeface="標楷體"/>
                <a:ea typeface="標楷體"/>
              </a:rPr>
              <a:t>家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647389537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文字方塊 2"/>
              <p:cNvSpPr txBox="1"/>
              <p:nvPr/>
            </p:nvSpPr>
            <p:spPr>
              <a:xfrm>
                <a:off x="107506" y="6011781"/>
                <a:ext cx="795051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註：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空氣污染物排放量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(kg/</a:t>
                </a:r>
                <a:r>
                  <a:rPr lang="en-US" altLang="zh-TW" sz="1200" dirty="0" err="1">
                    <a:solidFill>
                      <a:prstClr val="black"/>
                    </a:solidFill>
                    <a:latin typeface="Times New Roman"/>
                    <a:ea typeface="標楷體"/>
                  </a:rPr>
                  <a:t>hr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)*1000(g/kg)/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檢測時用煤量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)*(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年度用煤量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ton/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年度發電量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kwh)</a:t>
                </a:r>
                <a:r>
                  <a:rPr lang="zh-TW" altLang="en-US" sz="1200" dirty="0"/>
                  <a:t> *</a:t>
                </a:r>
                <a:r>
                  <a:rPr lang="en-US" altLang="zh-TW" sz="1200" dirty="0"/>
                  <a:t>10</a:t>
                </a:r>
                <a:r>
                  <a:rPr lang="en-US" altLang="zh-TW" sz="1200" baseline="30000" dirty="0"/>
                  <a:t>6</a:t>
                </a:r>
                <a:r>
                  <a:rPr lang="en-US" altLang="zh-TW" sz="1200" dirty="0"/>
                  <a:t>(</a:t>
                </a:r>
                <a14:m>
                  <m:oMath xmlns:m="http://schemas.openxmlformats.org/officeDocument/2006/math">
                    <m:r>
                      <a:rPr lang="zh-TW" alt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𝜇</m:t>
                    </m:r>
                  </m:oMath>
                </a14:m>
                <a:r>
                  <a:rPr lang="en-US" altLang="zh-TW" sz="1200" dirty="0">
                    <a:solidFill>
                      <a:srgbClr val="000000"/>
                    </a:solidFill>
                    <a:ea typeface="標楷體" panose="03000509000000000000" pitchFamily="65" charset="-120"/>
                  </a:rPr>
                  <a:t>g</a:t>
                </a:r>
                <a:r>
                  <a:rPr lang="en-US" altLang="zh-TW" sz="1200" dirty="0"/>
                  <a:t>/g)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=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排放量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(g/kwh)</a:t>
                </a:r>
              </a:p>
              <a:p>
                <a:pPr lvl="0" algn="ctr"/>
                <a:r>
                  <a:rPr lang="zh-TW" altLang="en-US" sz="1400" dirty="0">
                    <a:solidFill>
                      <a:prstClr val="black"/>
                    </a:solidFill>
                    <a:latin typeface="標楷體"/>
                    <a:ea typeface="標楷體"/>
                  </a:rPr>
                  <a:t>測量時使用之檢測時用煤量在各煙道有所不同</a:t>
                </a:r>
                <a:endParaRPr lang="en-US" altLang="zh-TW" sz="1400" dirty="0">
                  <a:solidFill>
                    <a:prstClr val="black"/>
                  </a:solidFill>
                  <a:latin typeface="標楷體"/>
                  <a:ea typeface="標楷體"/>
                </a:endParaRPr>
              </a:p>
            </p:txBody>
          </p:sp>
        </mc:Choice>
        <mc:Fallback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6" y="6011781"/>
                <a:ext cx="7950510" cy="492443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77" b="-123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C389F1C7-DB3C-4A67-966E-66909D1F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80</a:t>
            </a:fld>
            <a:endParaRPr lang="en-US" altLang="zh-TW"/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CA0DB6A-98C0-47C3-A891-0024D57E8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99392"/>
            <a:ext cx="91440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排放污染物</a:t>
            </a:r>
            <a:r>
              <a:rPr lang="en-US" altLang="zh-TW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(Hg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、</a:t>
            </a:r>
            <a:r>
              <a:rPr lang="en-US" altLang="zh-TW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As)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之排放量及發電量</a:t>
            </a:r>
            <a:endParaRPr lang="en-US" altLang="zh-TW" sz="3000" b="1" kern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7" name="Group 2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5202526"/>
                  </p:ext>
                </p:extLst>
              </p:nvPr>
            </p:nvGraphicFramePr>
            <p:xfrm>
              <a:off x="143508" y="816383"/>
              <a:ext cx="8856982" cy="5183613"/>
            </p:xfrm>
            <a:graphic>
              <a:graphicData uri="http://schemas.openxmlformats.org/drawingml/2006/table">
                <a:tbl>
                  <a:tblPr/>
                  <a:tblGrid>
                    <a:gridCol w="720078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xmlns="" val="740056430"/>
                        </a:ext>
                      </a:extLst>
                    </a:gridCol>
                  </a:tblGrid>
                  <a:tr h="52827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年份 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Hg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As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用煤量</a:t>
                          </a:r>
                          <a:endParaRPr kumimoji="1" lang="en-US" altLang="zh-TW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0" fontAlgn="ctr" latinLnBrk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zh-TW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發電量</a:t>
                          </a:r>
                          <a:endParaRPr lang="zh-TW" altLang="en-US" sz="18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4826" marR="4826" marT="4826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52827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en-US" altLang="zh-TW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排放量</a:t>
                          </a:r>
                          <a:r>
                            <a:rPr lang="en-US" altLang="zh-TW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/</a:t>
                          </a: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發電量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zh-TW" altLang="en-US" sz="16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g/</a:t>
                          </a: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度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排放量</a:t>
                          </a:r>
                          <a:r>
                            <a:rPr lang="en-US" altLang="zh-TW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/</a:t>
                          </a: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發電量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zh-TW" altLang="en-US" sz="16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g/</a:t>
                          </a: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度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(</a:t>
                          </a:r>
                          <a:r>
                            <a:rPr lang="zh-TW" altLang="en-US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千噸</a:t>
                          </a: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(</a:t>
                          </a:r>
                          <a:r>
                            <a:rPr lang="zh-TW" alt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百萬度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 (</a:t>
                          </a:r>
                          <a:r>
                            <a:rPr lang="en-US" altLang="zh-TW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GWh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</a:t>
                          </a:r>
                          <a:endParaRPr lang="zh-TW" altLang="en-US" sz="16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40430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2014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0.15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16,569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44,991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5"/>
                      </a:ext>
                    </a:extLst>
                  </a:tr>
                  <a:tr h="40430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2015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0.12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16,344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44,268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6"/>
                      </a:ext>
                    </a:extLst>
                  </a:tr>
                  <a:tr h="40430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2016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/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15,986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7"/>
                      </a:ext>
                    </a:extLst>
                  </a:tr>
                  <a:tr h="4043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2017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 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16,208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44,159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8"/>
                      </a:ext>
                    </a:extLst>
                  </a:tr>
                  <a:tr h="4043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上半年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0.005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0.870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 33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7,859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19,326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9"/>
                      </a:ext>
                    </a:extLst>
                  </a:tr>
                  <a:tr h="4043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下半年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0.005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+mn-cs"/>
                            </a:rPr>
                            <a:t>1.6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8,113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19,921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4420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2019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0.007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1.2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0.004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12,641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30,764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39606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0.007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1.6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0.002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0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29,529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  <a:tr h="4043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美國新廠標準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1.4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1.4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2"/>
                      </a:ext>
                    </a:extLst>
                  </a:tr>
                  <a:tr h="4043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美國舊廠標準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5.9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9.1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Group 2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545202526"/>
                  </p:ext>
                </p:extLst>
              </p:nvPr>
            </p:nvGraphicFramePr>
            <p:xfrm>
              <a:off x="143508" y="816383"/>
              <a:ext cx="8856982" cy="5183613"/>
            </p:xfrm>
            <a:graphic>
              <a:graphicData uri="http://schemas.openxmlformats.org/drawingml/2006/table">
                <a:tbl>
                  <a:tblPr/>
                  <a:tblGrid>
                    <a:gridCol w="720078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0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3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6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4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740056430"/>
                        </a:ext>
                      </a:extLst>
                    </a:gridCol>
                  </a:tblGrid>
                  <a:tr h="52827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年份 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Hg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As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用煤量</a:t>
                          </a:r>
                          <a:endParaRPr kumimoji="1" lang="en-US" altLang="zh-TW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0" fontAlgn="ctr" latinLnBrk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zh-TW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發電量</a:t>
                          </a:r>
                          <a:endParaRPr lang="zh-TW" altLang="en-US" sz="18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4826" marR="4826" marT="4826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00"/>
                      </a:ext>
                    </a:extLst>
                  </a:tr>
                  <a:tr h="52827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en-US" altLang="zh-TW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134559" t="-102299" r="-305882" b="-7954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336154" t="-102299" r="-129231" b="-7954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(</a:t>
                          </a:r>
                          <a:r>
                            <a:rPr lang="zh-TW" altLang="en-US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千噸</a:t>
                          </a: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(</a:t>
                          </a:r>
                          <a:r>
                            <a:rPr lang="zh-TW" alt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百萬度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 (</a:t>
                          </a:r>
                          <a:r>
                            <a:rPr lang="en-US" altLang="zh-TW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GWh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</a:t>
                          </a:r>
                          <a:endParaRPr lang="zh-TW" altLang="en-US" sz="16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09"/>
                      </a:ext>
                    </a:extLst>
                  </a:tr>
                  <a:tr h="40430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2014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0.15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16,569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44,991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5"/>
                      </a:ext>
                    </a:extLst>
                  </a:tr>
                  <a:tr h="40430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2015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0.12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16,344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44,268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6"/>
                      </a:ext>
                    </a:extLst>
                  </a:tr>
                  <a:tr h="40430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2016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15,986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7"/>
                      </a:ext>
                    </a:extLst>
                  </a:tr>
                  <a:tr h="4043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2017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0.16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 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16,208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44,159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8"/>
                      </a:ext>
                    </a:extLst>
                  </a:tr>
                  <a:tr h="431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上半年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0.005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0.870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&lt; 33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7,859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19,326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9"/>
                      </a:ext>
                    </a:extLst>
                  </a:tr>
                  <a:tr h="431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下半年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0.005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+mn-cs"/>
                            </a:rPr>
                            <a:t>1.6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8,113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19,921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07"/>
                      </a:ext>
                    </a:extLst>
                  </a:tr>
                  <a:tr h="4420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2019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0.007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1.2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0.004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12,641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30,764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0"/>
                      </a:ext>
                    </a:extLst>
                  </a:tr>
                  <a:tr h="39606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0.007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1.6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0.002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0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29,529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1"/>
                      </a:ext>
                    </a:extLst>
                  </a:tr>
                  <a:tr h="4043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美國新廠標準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1.4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1.4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2"/>
                      </a:ext>
                    </a:extLst>
                  </a:tr>
                  <a:tr h="40430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美國舊廠標準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5.9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9.1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-</a:t>
                          </a:r>
                          <a:endParaRPr lang="zh-TW" altLang="en-US" dirty="0"/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xmlns="" val="7600130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633B37A0-E62C-4C5A-86D6-1B86AFDC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81</a:t>
            </a:fld>
            <a:endParaRPr lang="en-US" altLang="zh-TW"/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2950BE90-A405-4CBB-8536-05FA45937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台中發電廠－</a:t>
            </a:r>
            <a:endParaRPr lang="en-US" altLang="zh-TW" b="1" kern="0" dirty="0">
              <a:ln w="1905"/>
              <a:solidFill>
                <a:srgbClr val="6C4E8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zh-TW" altLang="en-US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各煙道單位發電量之排放污染物</a:t>
            </a:r>
            <a:r>
              <a:rPr lang="en-US" altLang="zh-TW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(Hg</a:t>
            </a:r>
            <a:r>
              <a:rPr lang="zh-TW" altLang="en-US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、</a:t>
            </a:r>
            <a:r>
              <a:rPr lang="en-US" altLang="zh-TW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As)</a:t>
            </a:r>
            <a:endParaRPr lang="zh-TW" altLang="en-US" b="1" kern="0" dirty="0">
              <a:ln w="1905"/>
              <a:solidFill>
                <a:srgbClr val="6C4E8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文字方塊 13">
            <a:extLst>
              <a:ext uri="{FF2B5EF4-FFF2-40B4-BE49-F238E27FC236}">
                <a16:creationId xmlns="" xmlns:a16="http://schemas.microsoft.com/office/drawing/2014/main" id="{124D2ECE-BAE6-4285-9F0C-46A21C7AB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304"/>
            <a:ext cx="7596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*上圖為台中發電廠</a:t>
            </a:r>
            <a:r>
              <a:rPr lang="en-US" altLang="zh-TW" sz="1800" dirty="0" smtClean="0"/>
              <a:t>2015-2020</a:t>
            </a:r>
            <a:r>
              <a:rPr lang="zh-TW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煙道單位發電量之排放污染物情形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*新、舊廠標準為美國燃煤機組之標準 </a:t>
            </a:r>
          </a:p>
        </p:txBody>
      </p:sp>
      <p:sp>
        <p:nvSpPr>
          <p:cNvPr id="10" name="文字方塊 3"/>
          <p:cNvSpPr txBox="1"/>
          <p:nvPr/>
        </p:nvSpPr>
        <p:spPr>
          <a:xfrm>
            <a:off x="5868144" y="1877017"/>
            <a:ext cx="431528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11.8</a:t>
            </a:r>
            <a:endParaRPr lang="zh-TW" altLang="en-US" sz="11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493" y="1052736"/>
            <a:ext cx="6332843" cy="25135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493" y="3566323"/>
            <a:ext cx="6332843" cy="25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727679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C389F1C7-DB3C-4A67-966E-66909D1F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82</a:t>
            </a:fld>
            <a:endParaRPr lang="en-US" altLang="zh-TW"/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CA0DB6A-98C0-47C3-A891-0024D57E8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99392"/>
            <a:ext cx="91440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排放污染物</a:t>
            </a:r>
            <a:r>
              <a:rPr lang="en-US" altLang="zh-TW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(Cr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、</a:t>
            </a:r>
            <a:r>
              <a:rPr lang="en-US" altLang="zh-TW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Ni)</a:t>
            </a:r>
            <a:r>
              <a:rPr lang="zh-TW" altLang="en-US" sz="30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之排放量及發電量</a:t>
            </a:r>
            <a:endParaRPr lang="en-US" altLang="zh-TW" sz="3000" b="1" kern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文字方塊 6"/>
              <p:cNvSpPr txBox="1"/>
              <p:nvPr/>
            </p:nvSpPr>
            <p:spPr>
              <a:xfrm>
                <a:off x="107506" y="6011781"/>
                <a:ext cx="795051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註：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空氣污染物排放量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(kg/</a:t>
                </a:r>
                <a:r>
                  <a:rPr lang="en-US" altLang="zh-TW" sz="1200" dirty="0" err="1">
                    <a:solidFill>
                      <a:prstClr val="black"/>
                    </a:solidFill>
                    <a:latin typeface="Times New Roman"/>
                    <a:ea typeface="標楷體"/>
                  </a:rPr>
                  <a:t>hr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)*1000(g/kg)/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檢測時用煤量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)*(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年度用煤量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ton/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年度發電量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kwh)</a:t>
                </a:r>
                <a:r>
                  <a:rPr lang="zh-TW" altLang="en-US" sz="1200" dirty="0"/>
                  <a:t> *</a:t>
                </a:r>
                <a:r>
                  <a:rPr lang="en-US" altLang="zh-TW" sz="1200" dirty="0"/>
                  <a:t>10</a:t>
                </a:r>
                <a:r>
                  <a:rPr lang="en-US" altLang="zh-TW" sz="1200" baseline="30000" dirty="0"/>
                  <a:t>6</a:t>
                </a:r>
                <a:r>
                  <a:rPr lang="en-US" altLang="zh-TW" sz="1200" dirty="0"/>
                  <a:t>(</a:t>
                </a:r>
                <a14:m>
                  <m:oMath xmlns:m="http://schemas.openxmlformats.org/officeDocument/2006/math">
                    <m:r>
                      <a:rPr lang="zh-TW" alt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𝜇</m:t>
                    </m:r>
                  </m:oMath>
                </a14:m>
                <a:r>
                  <a:rPr lang="en-US" altLang="zh-TW" sz="1200" dirty="0">
                    <a:solidFill>
                      <a:srgbClr val="000000"/>
                    </a:solidFill>
                    <a:ea typeface="標楷體" panose="03000509000000000000" pitchFamily="65" charset="-120"/>
                  </a:rPr>
                  <a:t>g</a:t>
                </a:r>
                <a:r>
                  <a:rPr lang="en-US" altLang="zh-TW" sz="1200" dirty="0"/>
                  <a:t>/g)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=</a:t>
                </a:r>
                <a:r>
                  <a:rPr lang="zh-TW" altLang="en-US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排放量</a:t>
                </a:r>
                <a:r>
                  <a:rPr lang="en-US" altLang="zh-TW" sz="12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(g/kwh)</a:t>
                </a:r>
              </a:p>
              <a:p>
                <a:pPr lvl="0" algn="ctr"/>
                <a:r>
                  <a:rPr lang="zh-TW" altLang="en-US" sz="1400" dirty="0">
                    <a:solidFill>
                      <a:prstClr val="black"/>
                    </a:solidFill>
                    <a:latin typeface="標楷體"/>
                    <a:ea typeface="標楷體"/>
                  </a:rPr>
                  <a:t>測量時使用之檢測時用煤量在各煙道有所不同</a:t>
                </a:r>
                <a:endParaRPr lang="en-US" altLang="zh-TW" sz="1400" dirty="0">
                  <a:solidFill>
                    <a:prstClr val="black"/>
                  </a:solidFill>
                  <a:latin typeface="標楷體"/>
                  <a:ea typeface="標楷體"/>
                </a:endParaRPr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6" y="6011781"/>
                <a:ext cx="7950510" cy="492443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77" b="-123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9" name="Group 2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7284519"/>
                  </p:ext>
                </p:extLst>
              </p:nvPr>
            </p:nvGraphicFramePr>
            <p:xfrm>
              <a:off x="143508" y="774700"/>
              <a:ext cx="8856982" cy="5225296"/>
            </p:xfrm>
            <a:graphic>
              <a:graphicData uri="http://schemas.openxmlformats.org/drawingml/2006/table">
                <a:tbl>
                  <a:tblPr/>
                  <a:tblGrid>
                    <a:gridCol w="720078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xmlns="" val="740056430"/>
                        </a:ext>
                      </a:extLst>
                    </a:gridCol>
                  </a:tblGrid>
                  <a:tr h="53108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年份 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Cr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Ni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用煤量</a:t>
                          </a:r>
                          <a:endParaRPr kumimoji="1" lang="en-US" altLang="zh-TW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0" fontAlgn="ctr" latinLnBrk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zh-TW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發電量</a:t>
                          </a:r>
                          <a:endParaRPr lang="zh-TW" altLang="en-US" sz="18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4826" marR="4826" marT="4826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53108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en-US" altLang="zh-TW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排放量</a:t>
                          </a:r>
                          <a:r>
                            <a:rPr lang="en-US" altLang="zh-TW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/</a:t>
                          </a: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發電量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zh-TW" altLang="en-US" sz="16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g/</a:t>
                          </a: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度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排放量</a:t>
                          </a:r>
                          <a:r>
                            <a:rPr lang="en-US" altLang="zh-TW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/</a:t>
                          </a:r>
                          <a:r>
                            <a:rPr lang="zh-TW" altLang="en-US" sz="1600" kern="100" dirty="0">
                              <a:effectLst/>
                              <a:latin typeface="+mj-ea"/>
                              <a:ea typeface="+mj-ea"/>
                              <a:cs typeface="新細明體" panose="02020500000000000000" pitchFamily="18" charset="-120"/>
                            </a:rPr>
                            <a:t>發電量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zh-TW" altLang="en-US" sz="16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𝜇</m:t>
                              </m:r>
                            </m:oMath>
                          </a14:m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g/</a:t>
                          </a: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度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(</a:t>
                          </a:r>
                          <a:r>
                            <a:rPr lang="zh-TW" altLang="en-US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千噸</a:t>
                          </a: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(</a:t>
                          </a:r>
                          <a:r>
                            <a:rPr lang="zh-TW" alt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百萬度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 (</a:t>
                          </a:r>
                          <a:r>
                            <a:rPr lang="en-US" altLang="zh-TW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GWh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</a:t>
                          </a:r>
                          <a:endParaRPr lang="zh-TW" altLang="en-US" sz="16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40645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2014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0.30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50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0.30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50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  <a:cs typeface="+mn-cs"/>
                            </a:rPr>
                            <a:t>16,569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44,991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5"/>
                      </a:ext>
                    </a:extLst>
                  </a:tr>
                  <a:tr h="40645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2015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  <a:cs typeface="+mn-cs"/>
                            </a:rPr>
                            <a:t>16,344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44,268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6"/>
                      </a:ext>
                    </a:extLst>
                  </a:tr>
                  <a:tr h="40645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2016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  <a:cs typeface="+mn-cs"/>
                            </a:rPr>
                            <a:t>15,986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44,290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7"/>
                      </a:ext>
                    </a:extLst>
                  </a:tr>
                  <a:tr h="4064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2017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0.12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  <a:cs typeface="+mn-cs"/>
                            </a:rPr>
                            <a:t>16,208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44,159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8"/>
                      </a:ext>
                    </a:extLst>
                  </a:tr>
                  <a:tr h="4064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上半年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0.054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0.069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7,859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19,326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9"/>
                      </a:ext>
                    </a:extLst>
                  </a:tr>
                  <a:tr h="4064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下半年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8,113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19,921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4306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2019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0.017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0.012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12,641</a:t>
                          </a:r>
                          <a:endParaRPr lang="en-US" altLang="zh-TW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30,764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4306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0.027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6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0.024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6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0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29,529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  <a:tr h="4064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美國新廠標準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3.2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18.1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2"/>
                      </a:ext>
                    </a:extLst>
                  </a:tr>
                  <a:tr h="4064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美國舊廠標準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13.6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18.1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1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Group 2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967284519"/>
                  </p:ext>
                </p:extLst>
              </p:nvPr>
            </p:nvGraphicFramePr>
            <p:xfrm>
              <a:off x="143508" y="774700"/>
              <a:ext cx="8856982" cy="5225296"/>
            </p:xfrm>
            <a:graphic>
              <a:graphicData uri="http://schemas.openxmlformats.org/drawingml/2006/table">
                <a:tbl>
                  <a:tblPr/>
                  <a:tblGrid>
                    <a:gridCol w="720078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0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3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6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20004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="" xmlns:a14="http://schemas.microsoft.com/office/drawing/2010/main" xmlns:a16="http://schemas.microsoft.com/office/drawing/2014/main" val="740056430"/>
                        </a:ext>
                      </a:extLst>
                    </a:gridCol>
                  </a:tblGrid>
                  <a:tr h="53108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年份 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Cr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Ni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zh-TW" alt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用煤量</a:t>
                          </a:r>
                          <a:endParaRPr kumimoji="1" lang="en-US" altLang="zh-TW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0" fontAlgn="ctr" latinLnBrk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zh-TW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發電量</a:t>
                          </a:r>
                          <a:endParaRPr lang="zh-TW" altLang="en-US" sz="18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4826" marR="4826" marT="4826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9A8E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00"/>
                      </a:ext>
                    </a:extLst>
                  </a:tr>
                  <a:tr h="53108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en-US" altLang="zh-TW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標楷體" panose="03000509000000000000" pitchFamily="65" charset="-12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134559" t="-103448" r="-305882" b="-80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eaLnBrk="0" fontAlgn="ctr" hangingPunct="0">
                            <a:spcAft>
                              <a:spcPts val="0"/>
                            </a:spcAft>
                          </a:pPr>
                          <a:r>
                            <a:rPr kumimoji="1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排放量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(</a:t>
                          </a:r>
                          <a:r>
                            <a:rPr lang="en-US" altLang="zh-TW" sz="16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kg/</a:t>
                          </a:r>
                          <a:r>
                            <a:rPr lang="en-US" altLang="zh-TW" sz="1600" dirty="0" err="1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</a:rPr>
                            <a:t>hr</a:t>
                          </a: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336154" t="-103448" r="-129231" b="-80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(</a:t>
                          </a:r>
                          <a:r>
                            <a:rPr lang="zh-TW" altLang="en-US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千噸</a:t>
                          </a:r>
                          <a:r>
                            <a:rPr lang="en-US" altLang="zh-TW" sz="1600" kern="100" dirty="0">
                              <a:solidFill>
                                <a:schemeClr val="tx1"/>
                              </a:solidFill>
                              <a:effectLst/>
                              <a:latin typeface="+mj-ea"/>
                              <a:ea typeface="+mn-ea"/>
                              <a:cs typeface="新細明體" panose="02020500000000000000" pitchFamily="18" charset="-120"/>
                            </a:rPr>
                            <a:t>)</a:t>
                          </a:r>
                          <a:endParaRPr lang="zh-TW" altLang="zh-TW" sz="1600" kern="100" dirty="0">
                            <a:solidFill>
                              <a:schemeClr val="tx1"/>
                            </a:solidFill>
                            <a:effectLst/>
                            <a:latin typeface="+mj-ea"/>
                            <a:ea typeface="+mn-ea"/>
                            <a:cs typeface="新細明體" panose="02020500000000000000" pitchFamily="18" charset="-12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(</a:t>
                          </a:r>
                          <a:r>
                            <a:rPr lang="zh-TW" alt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標楷體" panose="03000509000000000000" pitchFamily="65" charset="-120"/>
                              <a:ea typeface="標楷體" panose="03000509000000000000" pitchFamily="65" charset="-120"/>
                            </a:rPr>
                            <a:t>百萬度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 (</a:t>
                          </a:r>
                          <a:r>
                            <a:rPr lang="en-US" altLang="zh-TW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GWh</a:t>
                          </a: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</a:rPr>
                            <a:t>)</a:t>
                          </a:r>
                          <a:endParaRPr lang="zh-TW" altLang="en-US" sz="16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09"/>
                      </a:ext>
                    </a:extLst>
                  </a:tr>
                  <a:tr h="40645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2014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0.30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50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0.30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50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  <a:cs typeface="+mn-cs"/>
                            </a:rPr>
                            <a:t>16,569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44,991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5"/>
                      </a:ext>
                    </a:extLst>
                  </a:tr>
                  <a:tr h="40645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2015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  <a:cs typeface="+mn-cs"/>
                            </a:rPr>
                            <a:t>16,344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44,268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6"/>
                      </a:ext>
                    </a:extLst>
                  </a:tr>
                  <a:tr h="40645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標楷體" panose="03000509000000000000" pitchFamily="65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標楷體" panose="03000509000000000000" pitchFamily="65" charset="-120"/>
                            </a:rPr>
                            <a:t>2016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  <a:cs typeface="+mn-cs"/>
                            </a:rPr>
                            <a:t>15,986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44,290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7"/>
                      </a:ext>
                    </a:extLst>
                  </a:tr>
                  <a:tr h="4064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2017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0.12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20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新細明體" panose="02020500000000000000" pitchFamily="18" charset="-120"/>
                              <a:cs typeface="+mn-cs"/>
                            </a:rPr>
                            <a:t>16,208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44,159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8"/>
                      </a:ext>
                    </a:extLst>
                  </a:tr>
                  <a:tr h="431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上半年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0.054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0.069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zh-TW" alt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＜</a:t>
                          </a:r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7,859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19,326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9"/>
                      </a:ext>
                    </a:extLst>
                  </a:tr>
                  <a:tr h="431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+mn-ea"/>
                              <a:cs typeface="Times New Roman" panose="02020603050405020304" pitchFamily="18" charset="0"/>
                            </a:rPr>
                            <a:t>2018</a:t>
                          </a:r>
                        </a:p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下半年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0.019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0.016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8,113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19,921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07"/>
                      </a:ext>
                    </a:extLst>
                  </a:tr>
                  <a:tr h="4306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2019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0.017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0.012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12,641</a:t>
                          </a:r>
                          <a:endParaRPr lang="en-US" altLang="zh-TW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30,764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0"/>
                      </a:ext>
                    </a:extLst>
                  </a:tr>
                  <a:tr h="4306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0.027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6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0.024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6</a:t>
                          </a:r>
                          <a:endParaRPr lang="en-US" altLang="zh-TW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0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12,290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b="0" i="0" u="none" strike="noStrike" kern="12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29,529</a:t>
                          </a:r>
                          <a:endParaRPr lang="en-US" altLang="zh-TW" sz="16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1"/>
                      </a:ext>
                    </a:extLst>
                  </a:tr>
                  <a:tr h="4064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美國新廠標準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3.2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18.1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2"/>
                      </a:ext>
                    </a:extLst>
                  </a:tr>
                  <a:tr h="4064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ctr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13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美國舊廠標準</a:t>
                          </a:r>
                        </a:p>
                      </a:txBody>
                      <a:tcPr marL="4850" marR="4850" marT="4847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13.6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9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18.1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US" altLang="zh-TW" sz="1600" b="0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新細明體" panose="02020500000000000000" pitchFamily="18" charset="-120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TW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</a:rPr>
                            <a:t>-</a:t>
                          </a:r>
                        </a:p>
                      </a:txBody>
                      <a:tcPr marL="9525" marR="9525" marT="9525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4="http://schemas.microsoft.com/office/drawing/2010/main" xmlns:a16="http://schemas.microsoft.com/office/drawing/2014/main" val="1001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xmlns="" val="2568218975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633B37A0-E62C-4C5A-86D6-1B86AFDC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4EE4B-F845-47C7-A85C-A60218E469D2}" type="slidenum">
              <a:rPr lang="en-US" altLang="zh-TW" smtClean="0"/>
              <a:pPr/>
              <a:t>83</a:t>
            </a:fld>
            <a:endParaRPr lang="en-US" altLang="zh-TW"/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7F14804F-DAF8-4B44-BFFB-3C5F6BA18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台中發電廠－</a:t>
            </a:r>
            <a:endParaRPr lang="en-US" altLang="zh-TW" b="1" kern="0" dirty="0">
              <a:ln w="1905"/>
              <a:solidFill>
                <a:srgbClr val="6C4E8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zh-TW" altLang="en-US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各煙道單位發電量之排放污染物</a:t>
            </a:r>
            <a:r>
              <a:rPr lang="en-US" altLang="zh-TW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(Cr</a:t>
            </a:r>
            <a:r>
              <a:rPr lang="zh-TW" altLang="en-US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、</a:t>
            </a:r>
            <a:r>
              <a:rPr lang="en-US" altLang="zh-TW" b="1" kern="0" dirty="0">
                <a:ln w="1905"/>
                <a:solidFill>
                  <a:srgbClr val="6C4E8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Ni)</a:t>
            </a:r>
            <a:endParaRPr lang="zh-TW" altLang="en-US" b="1" kern="0" dirty="0">
              <a:ln w="1905"/>
              <a:solidFill>
                <a:srgbClr val="6C4E8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文字方塊 13">
            <a:extLst>
              <a:ext uri="{FF2B5EF4-FFF2-40B4-BE49-F238E27FC236}">
                <a16:creationId xmlns="" xmlns:a16="http://schemas.microsoft.com/office/drawing/2014/main" id="{82BC766B-F5B2-48DB-A3CD-66DCC38C9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304"/>
            <a:ext cx="7596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*上圖為台中發電廠</a:t>
            </a:r>
            <a:r>
              <a:rPr lang="en-US" altLang="zh-TW" sz="1800" dirty="0" smtClean="0"/>
              <a:t>2015-2020</a:t>
            </a:r>
            <a:r>
              <a:rPr lang="zh-TW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煙道單位發電量之排放污染物情形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*新、舊廠標準為美國燃煤機組之標準 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050" y="965668"/>
            <a:ext cx="6336000" cy="26838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050" y="3669024"/>
            <a:ext cx="6336000" cy="25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9584620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結論</a:t>
            </a:r>
            <a:r>
              <a:rPr lang="en-US" altLang="zh-TW" dirty="0"/>
              <a:t>-</a:t>
            </a:r>
            <a:r>
              <a:rPr lang="zh-TW" altLang="en-US" dirty="0"/>
              <a:t>污染物濃度值統計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84</a:t>
            </a:fld>
            <a:endParaRPr lang="en-US" altLang="zh-TW"/>
          </a:p>
        </p:txBody>
      </p:sp>
      <p:sp>
        <p:nvSpPr>
          <p:cNvPr id="6" name="圓角化對角線角落矩形 5"/>
          <p:cNvSpPr/>
          <p:nvPr/>
        </p:nvSpPr>
        <p:spPr>
          <a:xfrm>
            <a:off x="431924" y="1743704"/>
            <a:ext cx="8280151" cy="3080393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655821" y="1869848"/>
            <a:ext cx="77327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1" indent="-285750"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zh-TW" altLang="en-US" sz="2800" dirty="0">
                <a:solidFill>
                  <a:srgbClr val="26C0F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重金屬</a:t>
            </a:r>
            <a:r>
              <a:rPr lang="zh-TW" altLang="en-US" sz="2800" dirty="0">
                <a:cs typeface="Times New Roman" pitchFamily="18" charset="0"/>
              </a:rPr>
              <a:t>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台中電廠重金屬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在</a:t>
            </a:r>
            <a:r>
              <a:rPr lang="en-US" altLang="zh-TW" sz="2800" dirty="0" smtClean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2020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年</a:t>
            </a:r>
            <a:r>
              <a:rPr lang="en-US" altLang="zh-TW" sz="2800" dirty="0" err="1">
                <a:latin typeface="+mn-lt"/>
                <a:ea typeface="標楷體" panose="03000509000000000000" pitchFamily="65" charset="-120"/>
                <a:cs typeface="Times New Roman" pitchFamily="18" charset="0"/>
              </a:rPr>
              <a:t>Pb</a:t>
            </a:r>
            <a:r>
              <a:rPr lang="zh-TW" altLang="en-US" sz="2800" dirty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、</a:t>
            </a:r>
            <a:r>
              <a:rPr lang="en-US" altLang="zh-TW" sz="2800" dirty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As</a:t>
            </a:r>
            <a:r>
              <a:rPr lang="zh-TW" altLang="en-US" sz="2800" dirty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、</a:t>
            </a:r>
            <a:r>
              <a:rPr lang="en-US" altLang="zh-TW" sz="2800" dirty="0"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ea typeface="標楷體" panose="03000509000000000000" pitchFamily="65" charset="-120"/>
                <a:cs typeface="Times New Roman" pitchFamily="18" charset="0"/>
              </a:rPr>
              <a:t>Ni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都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已符合美國既設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舊廠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及新設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新廠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之標準，而</a:t>
            </a:r>
            <a:r>
              <a:rPr lang="en-US" altLang="zh-TW" sz="2800" dirty="0" smtClean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Cr</a:t>
            </a:r>
            <a:r>
              <a:rPr lang="zh-TW" altLang="en-US" sz="2800" dirty="0" smtClean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、</a:t>
            </a:r>
            <a:r>
              <a:rPr lang="en-US" altLang="zh-TW" sz="2800" dirty="0" smtClean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Hg</a:t>
            </a:r>
            <a:r>
              <a:rPr lang="zh-TW" altLang="en-US" sz="2800" dirty="0" smtClean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目前</a:t>
            </a:r>
            <a:r>
              <a:rPr lang="zh-TW" altLang="en-US" sz="2800" dirty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只符合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既設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舊廠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之</a:t>
            </a:r>
            <a:r>
              <a:rPr lang="zh-TW" altLang="en-US" sz="2800" dirty="0">
                <a:latin typeface="+mn-lt"/>
                <a:ea typeface="標楷體" panose="03000509000000000000" pitchFamily="65" charset="-120"/>
                <a:cs typeface="Times New Roman" pitchFamily="18" charset="0"/>
              </a:rPr>
              <a:t>標準，由歷年資料得知在重金屬方面正持續進步中。</a:t>
            </a:r>
            <a:endParaRPr lang="en-US" altLang="zh-TW" sz="2400" dirty="0">
              <a:latin typeface="+mn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33044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8" name="AutoShape 6"/>
          <p:cNvSpPr>
            <a:spLocks noChangeArrowheads="1"/>
          </p:cNvSpPr>
          <p:nvPr/>
        </p:nvSpPr>
        <p:spPr bwMode="auto">
          <a:xfrm>
            <a:off x="0" y="0"/>
            <a:ext cx="9144000" cy="4797425"/>
          </a:xfrm>
          <a:prstGeom prst="flowChartManualOperation">
            <a:avLst/>
          </a:prstGeom>
          <a:gradFill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TW" altLang="en-US">
              <a:ea typeface="新細明體" charset="-120"/>
            </a:endParaRP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3581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TW" altLang="en-US" sz="5400" dirty="0">
                <a:solidFill>
                  <a:srgbClr val="00B050"/>
                </a:solidFill>
              </a:rPr>
              <a:t>台中發電廠 </a:t>
            </a:r>
            <a:r>
              <a:rPr lang="en-US" altLang="zh-TW" sz="5400" dirty="0">
                <a:solidFill>
                  <a:srgbClr val="00B050"/>
                </a:solidFill>
              </a:rPr>
              <a:t/>
            </a:r>
            <a:br>
              <a:rPr lang="en-US" altLang="zh-TW" sz="5400" dirty="0">
                <a:solidFill>
                  <a:srgbClr val="00B050"/>
                </a:solidFill>
              </a:rPr>
            </a:br>
            <a:r>
              <a:rPr lang="zh-TW" altLang="en-US" sz="5400" dirty="0">
                <a:solidFill>
                  <a:srgbClr val="00B050"/>
                </a:solidFill>
              </a:rPr>
              <a:t>環境空氣品質平行監測工作 </a:t>
            </a:r>
            <a:endParaRPr lang="en-US" altLang="zh-TW" sz="5400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zh-TW" sz="5400" dirty="0" smtClean="0">
                <a:solidFill>
                  <a:srgbClr val="0070C0"/>
                </a:solidFill>
              </a:rPr>
              <a:t>109 </a:t>
            </a:r>
            <a:r>
              <a:rPr lang="zh-TW" altLang="en-US" sz="5400" dirty="0" smtClean="0">
                <a:solidFill>
                  <a:srgbClr val="0070C0"/>
                </a:solidFill>
              </a:rPr>
              <a:t>年度</a:t>
            </a:r>
            <a:r>
              <a:rPr lang="zh-TW" altLang="en-US" sz="5400" dirty="0">
                <a:solidFill>
                  <a:srgbClr val="0070C0"/>
                </a:solidFill>
              </a:rPr>
              <a:t>年報</a:t>
            </a:r>
            <a:r>
              <a:rPr lang="zh-TW" altLang="en-US" sz="5400" dirty="0" smtClean="0">
                <a:solidFill>
                  <a:srgbClr val="0070C0"/>
                </a:solidFill>
              </a:rPr>
              <a:t>報告</a:t>
            </a:r>
            <a:r>
              <a:rPr lang="zh-TW" altLang="en-US" sz="5400" dirty="0">
                <a:solidFill>
                  <a:srgbClr val="0070C0"/>
                </a:solidFill>
              </a:rPr>
              <a:t>說明會簡報</a:t>
            </a:r>
            <a:endParaRPr lang="en-US" altLang="zh-TW" sz="5400" dirty="0">
              <a:solidFill>
                <a:srgbClr val="0070C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81075" y="3865562"/>
            <a:ext cx="7572375" cy="16319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10000" b="1" dirty="0">
                <a:ln w="12700">
                  <a:solidFill>
                    <a:schemeClr val="bg2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tint val="85000"/>
                        <a:satMod val="15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tint val="85000"/>
                        <a:satMod val="15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tint val="85000"/>
                        <a:satMod val="155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nap ITC" pitchFamily="82" charset="0"/>
              </a:rPr>
              <a:t>Thank you</a:t>
            </a:r>
            <a:endParaRPr lang="zh-TW" altLang="en-US" sz="10000" b="1" dirty="0">
              <a:ln w="12700">
                <a:solidFill>
                  <a:schemeClr val="bg2"/>
                </a:solidFill>
                <a:prstDash val="solid"/>
              </a:ln>
              <a:gradFill flip="none" rotWithShape="1">
                <a:gsLst>
                  <a:gs pos="0">
                    <a:schemeClr val="bg2">
                      <a:tint val="85000"/>
                      <a:satMod val="155000"/>
                      <a:shade val="30000"/>
                      <a:satMod val="115000"/>
                    </a:schemeClr>
                  </a:gs>
                  <a:gs pos="50000">
                    <a:schemeClr val="bg2">
                      <a:tint val="85000"/>
                      <a:satMod val="155000"/>
                      <a:shade val="67500"/>
                      <a:satMod val="115000"/>
                    </a:schemeClr>
                  </a:gs>
                  <a:gs pos="100000">
                    <a:schemeClr val="bg2">
                      <a:tint val="85000"/>
                      <a:satMod val="15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nap ITC" pitchFamily="82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17F303F-AAC7-4B71-83C3-5D60D8A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85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5079065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7B3A-4244-4E0E-BDF2-3CD942DE4837}" type="slidenum">
              <a:rPr lang="en-US" altLang="zh-TW" smtClean="0"/>
              <a:pPr/>
              <a:t>9</a:t>
            </a:fld>
            <a:endParaRPr lang="en-US" altLang="zh-TW" dirty="0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b="1" dirty="0">
                <a:latin typeface="+mj-lt"/>
                <a:ea typeface="+mj-ea"/>
              </a:rPr>
              <a:t>台中市車輛數</a:t>
            </a:r>
            <a:r>
              <a:rPr lang="zh-TW" altLang="en-US" b="1" dirty="0" smtClean="0">
                <a:latin typeface="+mj-lt"/>
                <a:ea typeface="+mj-ea"/>
              </a:rPr>
              <a:t>在</a:t>
            </a:r>
            <a:r>
              <a:rPr lang="en-US" altLang="zh-TW" b="1" dirty="0" smtClean="0">
                <a:latin typeface="+mj-lt"/>
                <a:ea typeface="+mj-ea"/>
              </a:rPr>
              <a:t>2020</a:t>
            </a:r>
            <a:r>
              <a:rPr lang="zh-TW" altLang="en-US" b="1" dirty="0" smtClean="0">
                <a:latin typeface="+mj-lt"/>
                <a:ea typeface="+mj-ea"/>
              </a:rPr>
              <a:t>比</a:t>
            </a:r>
            <a:r>
              <a:rPr lang="en-US" altLang="zh-TW" b="1" dirty="0" smtClean="0">
                <a:latin typeface="+mj-lt"/>
                <a:ea typeface="+mj-ea"/>
              </a:rPr>
              <a:t>2019</a:t>
            </a:r>
            <a:r>
              <a:rPr lang="zh-TW" altLang="en-US" b="1" dirty="0" smtClean="0">
                <a:latin typeface="+mj-lt"/>
                <a:ea typeface="+mj-ea"/>
              </a:rPr>
              <a:t>增加</a:t>
            </a:r>
            <a:endParaRPr lang="en-US" altLang="zh-TW" b="1" dirty="0">
              <a:latin typeface="+mj-lt"/>
              <a:ea typeface="+mj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2547932"/>
              </p:ext>
            </p:extLst>
          </p:nvPr>
        </p:nvGraphicFramePr>
        <p:xfrm>
          <a:off x="971598" y="1374707"/>
          <a:ext cx="7704855" cy="3667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5619">
                  <a:extLst>
                    <a:ext uri="{9D8B030D-6E8A-4147-A177-3AD203B41FA5}">
                      <a16:colId xmlns="" xmlns:a16="http://schemas.microsoft.com/office/drawing/2014/main" val="184749246"/>
                    </a:ext>
                  </a:extLst>
                </a:gridCol>
                <a:gridCol w="844127">
                  <a:extLst>
                    <a:ext uri="{9D8B030D-6E8A-4147-A177-3AD203B41FA5}">
                      <a16:colId xmlns="" xmlns:a16="http://schemas.microsoft.com/office/drawing/2014/main" val="2746584992"/>
                    </a:ext>
                  </a:extLst>
                </a:gridCol>
                <a:gridCol w="896373">
                  <a:extLst>
                    <a:ext uri="{9D8B030D-6E8A-4147-A177-3AD203B41FA5}">
                      <a16:colId xmlns="" xmlns:a16="http://schemas.microsoft.com/office/drawing/2014/main" val="1525684636"/>
                    </a:ext>
                  </a:extLst>
                </a:gridCol>
                <a:gridCol w="967450">
                  <a:extLst>
                    <a:ext uri="{9D8B030D-6E8A-4147-A177-3AD203B41FA5}">
                      <a16:colId xmlns="" xmlns:a16="http://schemas.microsoft.com/office/drawing/2014/main" val="3540914257"/>
                    </a:ext>
                  </a:extLst>
                </a:gridCol>
                <a:gridCol w="1001411">
                  <a:extLst>
                    <a:ext uri="{9D8B030D-6E8A-4147-A177-3AD203B41FA5}">
                      <a16:colId xmlns="" xmlns:a16="http://schemas.microsoft.com/office/drawing/2014/main" val="338510647"/>
                    </a:ext>
                  </a:extLst>
                </a:gridCol>
                <a:gridCol w="889264">
                  <a:extLst>
                    <a:ext uri="{9D8B030D-6E8A-4147-A177-3AD203B41FA5}">
                      <a16:colId xmlns="" xmlns:a16="http://schemas.microsoft.com/office/drawing/2014/main" val="4247379078"/>
                    </a:ext>
                  </a:extLst>
                </a:gridCol>
                <a:gridCol w="1225699">
                  <a:extLst>
                    <a:ext uri="{9D8B030D-6E8A-4147-A177-3AD203B41FA5}">
                      <a16:colId xmlns="" xmlns:a16="http://schemas.microsoft.com/office/drawing/2014/main" val="1387896034"/>
                    </a:ext>
                  </a:extLst>
                </a:gridCol>
                <a:gridCol w="1224912">
                  <a:extLst>
                    <a:ext uri="{9D8B030D-6E8A-4147-A177-3AD203B41FA5}">
                      <a16:colId xmlns="" xmlns:a16="http://schemas.microsoft.com/office/drawing/2014/main" val="1565264710"/>
                    </a:ext>
                  </a:extLst>
                </a:gridCol>
              </a:tblGrid>
              <a:tr h="693766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大客車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輛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大貨車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輛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小客車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輛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小貨車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輛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特種車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輛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機車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輛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總計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167005" indent="-167005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輛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2619411645"/>
                  </a:ext>
                </a:extLst>
              </a:tr>
              <a:tr h="495547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3,697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22,398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891,966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117,408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7,118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1,650,878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2,693,465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811094325"/>
                  </a:ext>
                </a:extLst>
              </a:tr>
              <a:tr h="495547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</a:rPr>
                        <a:t>2016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3,807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22,469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908,883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117,997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7,362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1,665,116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2,725,634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326211507"/>
                  </a:ext>
                </a:extLst>
              </a:tr>
              <a:tr h="495547"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3,717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22,261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926,625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118,828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7,512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1,687,364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2,766,307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2594418531"/>
                  </a:ext>
                </a:extLst>
              </a:tr>
              <a:tr h="495547">
                <a:tc>
                  <a:txBody>
                    <a:bodyPr/>
                    <a:lstStyle/>
                    <a:p>
                      <a:pPr marL="167005" indent="-1670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</a:rPr>
                        <a:t>2018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</a:rPr>
                        <a:t>3,731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</a:rPr>
                        <a:t>21,691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</a:rPr>
                        <a:t>941,539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</a:rPr>
                        <a:t>119,511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</a:rPr>
                        <a:t>7,523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</a:rPr>
                        <a:t>1,706,686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</a:rPr>
                        <a:t>2,800,681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567347109"/>
                  </a:ext>
                </a:extLst>
              </a:tr>
              <a:tr h="495547">
                <a:tc>
                  <a:txBody>
                    <a:bodyPr/>
                    <a:lstStyle/>
                    <a:p>
                      <a:pPr marL="167005" indent="-1670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</a:rPr>
                        <a:t>2019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3,524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21,126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953,063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120,312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7,617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1,730,244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2,835,886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5547">
                <a:tc>
                  <a:txBody>
                    <a:bodyPr/>
                    <a:lstStyle/>
                    <a:p>
                      <a:pPr marL="167005" indent="-167005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</a:rPr>
                        <a:t>2020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3433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altLang="zh-TW" sz="14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188</a:t>
                      </a:r>
                      <a:endParaRPr lang="en-US" altLang="zh-TW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963,099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121,256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7,755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1,755,563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7005" indent="-167005" algn="ctr" defTabSz="914400" rtl="0" eaLnBrk="1" fontAlgn="t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2,872,294</a:t>
                      </a:r>
                      <a:endParaRPr lang="en-US" altLang="zh-TW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3528" y="5269846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dirty="0" smtClean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2015</a:t>
            </a:r>
            <a:r>
              <a:rPr kumimoji="0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2020</a:t>
            </a:r>
            <a:r>
              <a:rPr kumimoji="0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年臺</a:t>
            </a:r>
            <a:r>
              <a:rPr kumimoji="0" lang="zh-TW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中市機動車輛種類及數量統計資料</a:t>
            </a:r>
            <a:endParaRPr kumimoji="0" lang="zh-TW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資料來源：交通部統計查詢網	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08520" y="6518802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lt"/>
                <a:ea typeface="+mj-ea"/>
              </a:rPr>
              <a:t>                     資料來源</a:t>
            </a:r>
            <a:r>
              <a:rPr lang="en-US" altLang="zh-TW" sz="1200" dirty="0">
                <a:latin typeface="+mj-lt"/>
                <a:ea typeface="+mj-ea"/>
              </a:rPr>
              <a:t>: </a:t>
            </a:r>
            <a:r>
              <a:rPr lang="zh-TW" altLang="en-US" sz="1200" dirty="0">
                <a:latin typeface="+mj-lt"/>
                <a:ea typeface="+mj-ea"/>
              </a:rPr>
              <a:t>臺中市議會第</a:t>
            </a:r>
            <a:r>
              <a:rPr lang="en-US" altLang="zh-TW" sz="1200" dirty="0">
                <a:latin typeface="+mj-lt"/>
                <a:ea typeface="+mj-ea"/>
              </a:rPr>
              <a:t>2</a:t>
            </a:r>
            <a:r>
              <a:rPr lang="zh-TW" altLang="en-US" sz="1200" dirty="0">
                <a:latin typeface="+mj-lt"/>
                <a:ea typeface="+mj-ea"/>
              </a:rPr>
              <a:t>屆第</a:t>
            </a:r>
            <a:r>
              <a:rPr lang="en-US" altLang="zh-TW" sz="1200" dirty="0">
                <a:latin typeface="+mj-lt"/>
                <a:ea typeface="+mj-ea"/>
              </a:rPr>
              <a:t>7</a:t>
            </a:r>
            <a:r>
              <a:rPr lang="zh-TW" altLang="en-US" sz="1200" dirty="0">
                <a:latin typeface="+mj-lt"/>
                <a:ea typeface="+mj-ea"/>
              </a:rPr>
              <a:t>次定期會。臺中市空污減量成果全國第一及空污問題改善策略專案報告</a:t>
            </a:r>
          </a:p>
        </p:txBody>
      </p:sp>
      <p:sp>
        <p:nvSpPr>
          <p:cNvPr id="11" name="矩形 10"/>
          <p:cNvSpPr/>
          <p:nvPr/>
        </p:nvSpPr>
        <p:spPr>
          <a:xfrm>
            <a:off x="971599" y="4045921"/>
            <a:ext cx="7704855" cy="9958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5800372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預設簡報設計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預設簡報設計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93692</TotalTime>
  <Words>6704</Words>
  <Application>Microsoft Office PowerPoint</Application>
  <PresentationFormat>如螢幕大小 (4:3)</PresentationFormat>
  <Paragraphs>2557</Paragraphs>
  <Slides>85</Slides>
  <Notes>65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85</vt:i4>
      </vt:variant>
    </vt:vector>
  </HeadingPairs>
  <TitlesOfParts>
    <vt:vector size="86" baseType="lpstr">
      <vt:lpstr>預設簡報設計</vt:lpstr>
      <vt:lpstr> 台中發電廠  環境空氣品質平行監測工作  109 年年報報告說明會簡報 </vt:lpstr>
      <vt:lpstr>內容大綱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中部地區SOx固定污染源排放量及佔比例圖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通霄發電廠-各機組年發電量</vt:lpstr>
      <vt:lpstr>通霄發電廠-單位發電量之硫氧化物排放量</vt:lpstr>
      <vt:lpstr>通霄發電廠-單位發電量之氮氧化物排放量</vt:lpstr>
      <vt:lpstr>通霄發電廠-單位發電量之總懸浮微粒排放量</vt:lpstr>
      <vt:lpstr>投影片 24</vt:lpstr>
      <vt:lpstr>投影片 25</vt:lpstr>
      <vt:lpstr>中部地區AQI及現行 污染防制策略、標準</vt:lpstr>
      <vt:lpstr>環保署中部/台中發電廠空氣品質監測網分佈圖 </vt:lpstr>
      <vt:lpstr>台電空品資料-資料使用率</vt:lpstr>
      <vt:lpstr>空氣品質現況-超限次數統計(依污染物項目)</vt:lpstr>
      <vt:lpstr>中部地區PM2.5 變化及分析</vt:lpstr>
      <vt:lpstr>PM2.5 歷年空間分佈 (還原為原始資料)</vt:lpstr>
      <vt:lpstr>2020年與2015~2019年全台 環保署測站PM2.5 平均值</vt:lpstr>
      <vt:lpstr>2020年與2015~2019年全台 環保署測站PM2.5 &gt; 35 μg/m3日數統計</vt:lpstr>
      <vt:lpstr>投影片 34</vt:lpstr>
      <vt:lpstr>投影片 35</vt:lpstr>
      <vt:lpstr>非降雨量時期的分析  </vt:lpstr>
      <vt:lpstr>投影片 37</vt:lpstr>
      <vt:lpstr>投影片 38</vt:lpstr>
      <vt:lpstr>車輛代表污染物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中部地區其它物種觀測值分析</vt:lpstr>
      <vt:lpstr>投影片 49</vt:lpstr>
      <vt:lpstr>投影片 50</vt:lpstr>
      <vt:lpstr>O3(臭氧)每日小時最大值非降雨小時 年均值與濃度差值分析分佈 </vt:lpstr>
      <vt:lpstr>O3(臭氧)每日小時最大值非降雨小時 年均值與濃度差值分析分佈 </vt:lpstr>
      <vt:lpstr>總臭氧濃度非降雨小時 年均值與濃度差值分析分佈  </vt:lpstr>
      <vt:lpstr>總臭氧濃度非降雨小時 年均值與濃度差值分析分佈  </vt:lpstr>
      <vt:lpstr>總臭氧小時最大值非降雨小時 年均值與濃度差值分析分佈  </vt:lpstr>
      <vt:lpstr>總臭氧小時最大值非降雨小時 年均值與濃度差值分析分佈  </vt:lpstr>
      <vt:lpstr>中部地區事件日分析 (109/08/30)</vt:lpstr>
      <vt:lpstr>模擬條件</vt:lpstr>
      <vt:lpstr>8/30事件日之地面天氣圖</vt:lpstr>
      <vt:lpstr>事件日中部地區 PM2.5煙線圖分布(2020/08/30)</vt:lpstr>
      <vt:lpstr>事件日中部地區 PM2.5煙線圖分布(2020/08/30)</vt:lpstr>
      <vt:lpstr>事件日中部地區 PM2.5煙線圖分布(2020/08/30)</vt:lpstr>
      <vt:lpstr>事件日中部地區 PM2.5煙線圖分布(2020/08/30)</vt:lpstr>
      <vt:lpstr>事件日動圖分析</vt:lpstr>
      <vt:lpstr>8月30日台中電廠及通霄電廠PM2.5模擬濃度圖</vt:lpstr>
      <vt:lpstr>8月30日細懸浮微粒觀測濃度圖</vt:lpstr>
      <vt:lpstr>8月30日細懸浮微粒 (觀測濃度-模擬濃度)圖</vt:lpstr>
      <vt:lpstr>8月30日台中發電廠+通霄發電廠中部地區細懸浮微粒污染比例圖 (Contribution, %) </vt:lpstr>
      <vt:lpstr>投影片 69</vt:lpstr>
      <vt:lpstr>結論與建議</vt:lpstr>
      <vt:lpstr>投影片 71</vt:lpstr>
      <vt:lpstr>投影片 72</vt:lpstr>
      <vt:lpstr>投影片 73</vt:lpstr>
      <vt:lpstr>結論-污染物濃度值統計</vt:lpstr>
      <vt:lpstr>結論-污染物濃度值統計</vt:lpstr>
      <vt:lpstr>結論-污染物濃度值統計</vt:lpstr>
      <vt:lpstr>結論-污染物濃度值統計</vt:lpstr>
      <vt:lpstr>投影片 78</vt:lpstr>
      <vt:lpstr>投影片 79</vt:lpstr>
      <vt:lpstr>投影片 80</vt:lpstr>
      <vt:lpstr>投影片 81</vt:lpstr>
      <vt:lpstr>投影片 82</vt:lpstr>
      <vt:lpstr>投影片 83</vt:lpstr>
      <vt:lpstr>結論-污染物濃度值統計</vt:lpstr>
      <vt:lpstr>投影片 85</vt:lpstr>
    </vt:vector>
  </TitlesOfParts>
  <Company>fullerton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imagedemo</dc:creator>
  <cp:lastModifiedBy>NEFUser</cp:lastModifiedBy>
  <cp:revision>2218</cp:revision>
  <cp:lastPrinted>2018-08-24T09:59:16Z</cp:lastPrinted>
  <dcterms:created xsi:type="dcterms:W3CDTF">2003-11-10T03:07:52Z</dcterms:created>
  <dcterms:modified xsi:type="dcterms:W3CDTF">2021-03-03T02:13:41Z</dcterms:modified>
</cp:coreProperties>
</file>